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3" r:id="rId19"/>
    <p:sldId id="276" r:id="rId20"/>
    <p:sldId id="277" r:id="rId21"/>
    <p:sldId id="275" r:id="rId22"/>
    <p:sldId id="278" r:id="rId23"/>
    <p:sldId id="279" r:id="rId24"/>
    <p:sldId id="281" r:id="rId25"/>
    <p:sldId id="280" r:id="rId26"/>
    <p:sldId id="282" r:id="rId2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16D4B-B46B-42B6-AA1E-DECC18F1597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DFC2A4-DFFA-41DC-98BA-ACC37A69BCA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Страны, отвечающие за направление «запад-восток» (Испания, Португалия)</a:t>
          </a:r>
        </a:p>
      </dgm:t>
    </dgm:pt>
    <dgm:pt modelId="{ACF44406-407E-4327-804E-2B05301AA73A}" type="parTrans" cxnId="{A870279D-0800-4ACD-B6E0-C4A1AFCC7C4D}">
      <dgm:prSet/>
      <dgm:spPr/>
      <dgm:t>
        <a:bodyPr/>
        <a:lstStyle/>
        <a:p>
          <a:endParaRPr lang="ru-RU"/>
        </a:p>
      </dgm:t>
    </dgm:pt>
    <dgm:pt modelId="{3312F264-1A2E-4D57-B77A-445CE243FF44}" type="sibTrans" cxnId="{A870279D-0800-4ACD-B6E0-C4A1AFCC7C4D}">
      <dgm:prSet/>
      <dgm:spPr/>
      <dgm:t>
        <a:bodyPr/>
        <a:lstStyle/>
        <a:p>
          <a:endParaRPr lang="ru-RU"/>
        </a:p>
      </dgm:t>
    </dgm:pt>
    <dgm:pt modelId="{04027F93-5D67-42A4-AC5E-063D5658907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Страны, отвечающие за направление «восток-запад» (Голландия и Англия)</a:t>
          </a:r>
        </a:p>
      </dgm:t>
    </dgm:pt>
    <dgm:pt modelId="{774BCD67-70DE-4EC5-BE8C-DD4812B712C3}" type="parTrans" cxnId="{A7AA6165-EA16-4399-B97B-3C9CC17C3898}">
      <dgm:prSet/>
      <dgm:spPr/>
      <dgm:t>
        <a:bodyPr/>
        <a:lstStyle/>
        <a:p>
          <a:endParaRPr lang="ru-RU"/>
        </a:p>
      </dgm:t>
    </dgm:pt>
    <dgm:pt modelId="{3D2C4CBC-BE34-443C-B1B5-45F01CDEACB0}" type="sibTrans" cxnId="{A7AA6165-EA16-4399-B97B-3C9CC17C3898}">
      <dgm:prSet/>
      <dgm:spPr/>
      <dgm:t>
        <a:bodyPr/>
        <a:lstStyle/>
        <a:p>
          <a:endParaRPr lang="ru-RU"/>
        </a:p>
      </dgm:t>
    </dgm:pt>
    <dgm:pt modelId="{B3620616-6005-470A-BE14-B9083119AC1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Страны, отвечающие за направление «восток-запад» </a:t>
          </a:r>
        </a:p>
        <a:p>
          <a:pPr rtl="0"/>
          <a:r>
            <a:rPr lang="ru-RU" dirty="0"/>
            <a:t>(Россия и Италия)</a:t>
          </a:r>
        </a:p>
      </dgm:t>
    </dgm:pt>
    <dgm:pt modelId="{256D30A0-8ABA-4DE5-92CB-FBCD4BB78910}" type="parTrans" cxnId="{C789B816-2640-4A02-B87F-8C1C9D3BC059}">
      <dgm:prSet/>
      <dgm:spPr/>
      <dgm:t>
        <a:bodyPr/>
        <a:lstStyle/>
        <a:p>
          <a:endParaRPr lang="ru-RU"/>
        </a:p>
      </dgm:t>
    </dgm:pt>
    <dgm:pt modelId="{65946C8F-7279-423B-B67C-16B90987E086}" type="sibTrans" cxnId="{C789B816-2640-4A02-B87F-8C1C9D3BC059}">
      <dgm:prSet/>
      <dgm:spPr/>
      <dgm:t>
        <a:bodyPr/>
        <a:lstStyle/>
        <a:p>
          <a:endParaRPr lang="ru-RU"/>
        </a:p>
      </dgm:t>
    </dgm:pt>
    <dgm:pt modelId="{1B5F5243-8F59-467C-891C-237A744E846C}">
      <dgm:prSet custT="1"/>
      <dgm:spPr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/>
            <a:t>впадают в экономическую депрессию, перерастающую в социальный застой периодом в 200 лет. Причина: избыток денежной массы в сочетании с «католической реакцией».</a:t>
          </a:r>
        </a:p>
      </dgm:t>
    </dgm:pt>
    <dgm:pt modelId="{0AEE26CA-F8D6-4990-ADB0-7A3993189CF8}" type="parTrans" cxnId="{CCAD27FE-14D5-4568-BD86-F603F239825A}">
      <dgm:prSet/>
      <dgm:spPr/>
      <dgm:t>
        <a:bodyPr/>
        <a:lstStyle/>
        <a:p>
          <a:endParaRPr lang="ru-RU"/>
        </a:p>
      </dgm:t>
    </dgm:pt>
    <dgm:pt modelId="{3B52B197-DA4D-4FF4-B9E6-EB0DBBECB387}" type="sibTrans" cxnId="{CCAD27FE-14D5-4568-BD86-F603F239825A}">
      <dgm:prSet/>
      <dgm:spPr/>
      <dgm:t>
        <a:bodyPr/>
        <a:lstStyle/>
        <a:p>
          <a:endParaRPr lang="ru-RU"/>
        </a:p>
      </dgm:t>
    </dgm:pt>
    <dgm:pt modelId="{8BA1BCF6-DEEB-422B-87D7-045A9301F2DC}">
      <dgm:prSet custT="1"/>
      <dgm:spPr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/>
            <a:t>переживают экономический подъем и формируют «первую волну» буржуазного развития. Причина: нарастание товарной массы, давшее толчок «первоначальному накоплению капитала» и развитию промышленности, в сочетании с формированием «протестантской (буржуазной) этики.</a:t>
          </a: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dirty="0"/>
        </a:p>
      </dgm:t>
    </dgm:pt>
    <dgm:pt modelId="{B54BE126-C445-45AF-9346-5415BE72D502}" type="parTrans" cxnId="{17F2B8EA-6FB8-40A3-9034-5895CD1ACFA1}">
      <dgm:prSet/>
      <dgm:spPr/>
      <dgm:t>
        <a:bodyPr/>
        <a:lstStyle/>
        <a:p>
          <a:endParaRPr lang="ru-RU"/>
        </a:p>
      </dgm:t>
    </dgm:pt>
    <dgm:pt modelId="{006163BE-A3C3-4438-BCC3-B42ADD8ADF04}" type="sibTrans" cxnId="{17F2B8EA-6FB8-40A3-9034-5895CD1ACFA1}">
      <dgm:prSet/>
      <dgm:spPr/>
      <dgm:t>
        <a:bodyPr/>
        <a:lstStyle/>
        <a:p>
          <a:endParaRPr lang="ru-RU"/>
        </a:p>
      </dgm:t>
    </dgm:pt>
    <dgm:pt modelId="{9633CB11-9CB1-45BD-BFF9-005D15517501}">
      <dgm:prSet/>
      <dgm:spPr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экономический подъем «погашен» вследствие действия географических, политических и религиозных факторов.</a:t>
          </a: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70A8C841-C547-45DE-BC83-075F57BCEEFE}" type="parTrans" cxnId="{86506393-2681-485C-87D8-4B875718BA6F}">
      <dgm:prSet/>
      <dgm:spPr/>
      <dgm:t>
        <a:bodyPr/>
        <a:lstStyle/>
        <a:p>
          <a:endParaRPr lang="ru-RU"/>
        </a:p>
      </dgm:t>
    </dgm:pt>
    <dgm:pt modelId="{48B41F11-E436-4EED-A43C-04800A4AB745}" type="sibTrans" cxnId="{86506393-2681-485C-87D8-4B875718BA6F}">
      <dgm:prSet/>
      <dgm:spPr/>
      <dgm:t>
        <a:bodyPr/>
        <a:lstStyle/>
        <a:p>
          <a:endParaRPr lang="ru-RU"/>
        </a:p>
      </dgm:t>
    </dgm:pt>
    <dgm:pt modelId="{5D30A10C-7A3A-4817-98DB-68C591625E0C}" type="pres">
      <dgm:prSet presAssocID="{F7A16D4B-B46B-42B6-AA1E-DECC18F15975}" presName="Name0" presStyleCnt="0">
        <dgm:presLayoutVars>
          <dgm:dir/>
          <dgm:animLvl val="lvl"/>
          <dgm:resizeHandles/>
        </dgm:presLayoutVars>
      </dgm:prSet>
      <dgm:spPr/>
    </dgm:pt>
    <dgm:pt modelId="{D0A28DF5-7E18-4E71-A345-1D733FFF5103}" type="pres">
      <dgm:prSet presAssocID="{41DFC2A4-DFFA-41DC-98BA-ACC37A69BCA8}" presName="linNode" presStyleCnt="0"/>
      <dgm:spPr/>
    </dgm:pt>
    <dgm:pt modelId="{BFDFD7BA-FA8D-48DB-8783-00FF6EB79D42}" type="pres">
      <dgm:prSet presAssocID="{41DFC2A4-DFFA-41DC-98BA-ACC37A69BCA8}" presName="parentShp" presStyleLbl="node1" presStyleIdx="0" presStyleCnt="3">
        <dgm:presLayoutVars>
          <dgm:bulletEnabled val="1"/>
        </dgm:presLayoutVars>
      </dgm:prSet>
      <dgm:spPr/>
    </dgm:pt>
    <dgm:pt modelId="{A3DA4DA7-F76D-4455-AD7C-86913F7EEB54}" type="pres">
      <dgm:prSet presAssocID="{41DFC2A4-DFFA-41DC-98BA-ACC37A69BCA8}" presName="childShp" presStyleLbl="bgAccFollowNode1" presStyleIdx="0" presStyleCnt="3" custScaleY="134032">
        <dgm:presLayoutVars>
          <dgm:bulletEnabled val="1"/>
        </dgm:presLayoutVars>
      </dgm:prSet>
      <dgm:spPr/>
    </dgm:pt>
    <dgm:pt modelId="{8E65E120-4F9E-4C11-860B-A83AEA867957}" type="pres">
      <dgm:prSet presAssocID="{3312F264-1A2E-4D57-B77A-445CE243FF44}" presName="spacing" presStyleCnt="0"/>
      <dgm:spPr/>
    </dgm:pt>
    <dgm:pt modelId="{0FF8C8F8-3788-4486-80FF-5175A1176E42}" type="pres">
      <dgm:prSet presAssocID="{04027F93-5D67-42A4-AC5E-063D56589076}" presName="linNode" presStyleCnt="0"/>
      <dgm:spPr/>
    </dgm:pt>
    <dgm:pt modelId="{395D066A-4563-4BFD-A9C9-1536E59180D6}" type="pres">
      <dgm:prSet presAssocID="{04027F93-5D67-42A4-AC5E-063D56589076}" presName="parentShp" presStyleLbl="node1" presStyleIdx="1" presStyleCnt="3">
        <dgm:presLayoutVars>
          <dgm:bulletEnabled val="1"/>
        </dgm:presLayoutVars>
      </dgm:prSet>
      <dgm:spPr/>
    </dgm:pt>
    <dgm:pt modelId="{C93CC2D8-E844-4373-A69F-22E8D095CD1D}" type="pres">
      <dgm:prSet presAssocID="{04027F93-5D67-42A4-AC5E-063D56589076}" presName="childShp" presStyleLbl="bgAccFollowNode1" presStyleIdx="1" presStyleCnt="3" custScaleY="136038">
        <dgm:presLayoutVars>
          <dgm:bulletEnabled val="1"/>
        </dgm:presLayoutVars>
      </dgm:prSet>
      <dgm:spPr/>
    </dgm:pt>
    <dgm:pt modelId="{7D55D10A-347F-4FFA-86F3-B5350481208D}" type="pres">
      <dgm:prSet presAssocID="{3D2C4CBC-BE34-443C-B1B5-45F01CDEACB0}" presName="spacing" presStyleCnt="0"/>
      <dgm:spPr/>
    </dgm:pt>
    <dgm:pt modelId="{A62E786A-31F7-4CF3-B07F-3F07E6E348A0}" type="pres">
      <dgm:prSet presAssocID="{B3620616-6005-470A-BE14-B9083119AC1B}" presName="linNode" presStyleCnt="0"/>
      <dgm:spPr/>
    </dgm:pt>
    <dgm:pt modelId="{61121D9D-7208-4237-A751-CA8A76CE35C1}" type="pres">
      <dgm:prSet presAssocID="{B3620616-6005-470A-BE14-B9083119AC1B}" presName="parentShp" presStyleLbl="node1" presStyleIdx="2" presStyleCnt="3">
        <dgm:presLayoutVars>
          <dgm:bulletEnabled val="1"/>
        </dgm:presLayoutVars>
      </dgm:prSet>
      <dgm:spPr/>
    </dgm:pt>
    <dgm:pt modelId="{A68FC2C2-BAAD-4330-A6D8-610E4AAF0782}" type="pres">
      <dgm:prSet presAssocID="{B3620616-6005-470A-BE14-B9083119AC1B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C789B816-2640-4A02-B87F-8C1C9D3BC059}" srcId="{F7A16D4B-B46B-42B6-AA1E-DECC18F15975}" destId="{B3620616-6005-470A-BE14-B9083119AC1B}" srcOrd="2" destOrd="0" parTransId="{256D30A0-8ABA-4DE5-92CB-FBCD4BB78910}" sibTransId="{65946C8F-7279-423B-B67C-16B90987E086}"/>
    <dgm:cxn modelId="{12C1DB18-782D-4295-B94A-4FF0C42713EE}" type="presOf" srcId="{8BA1BCF6-DEEB-422B-87D7-045A9301F2DC}" destId="{C93CC2D8-E844-4373-A69F-22E8D095CD1D}" srcOrd="0" destOrd="0" presId="urn:microsoft.com/office/officeart/2005/8/layout/vList6"/>
    <dgm:cxn modelId="{A7AA6165-EA16-4399-B97B-3C9CC17C3898}" srcId="{F7A16D4B-B46B-42B6-AA1E-DECC18F15975}" destId="{04027F93-5D67-42A4-AC5E-063D56589076}" srcOrd="1" destOrd="0" parTransId="{774BCD67-70DE-4EC5-BE8C-DD4812B712C3}" sibTransId="{3D2C4CBC-BE34-443C-B1B5-45F01CDEACB0}"/>
    <dgm:cxn modelId="{F503F66F-F0E9-431A-9DF6-E8468E962468}" type="presOf" srcId="{1B5F5243-8F59-467C-891C-237A744E846C}" destId="{A3DA4DA7-F76D-4455-AD7C-86913F7EEB54}" srcOrd="0" destOrd="0" presId="urn:microsoft.com/office/officeart/2005/8/layout/vList6"/>
    <dgm:cxn modelId="{EFB3BD71-C56A-412E-A1AB-9C00C9F65B18}" type="presOf" srcId="{9633CB11-9CB1-45BD-BFF9-005D15517501}" destId="{A68FC2C2-BAAD-4330-A6D8-610E4AAF0782}" srcOrd="0" destOrd="0" presId="urn:microsoft.com/office/officeart/2005/8/layout/vList6"/>
    <dgm:cxn modelId="{D311D885-EEDD-4782-AE6A-B538CD0EA525}" type="presOf" srcId="{04027F93-5D67-42A4-AC5E-063D56589076}" destId="{395D066A-4563-4BFD-A9C9-1536E59180D6}" srcOrd="0" destOrd="0" presId="urn:microsoft.com/office/officeart/2005/8/layout/vList6"/>
    <dgm:cxn modelId="{86506393-2681-485C-87D8-4B875718BA6F}" srcId="{B3620616-6005-470A-BE14-B9083119AC1B}" destId="{9633CB11-9CB1-45BD-BFF9-005D15517501}" srcOrd="0" destOrd="0" parTransId="{70A8C841-C547-45DE-BC83-075F57BCEEFE}" sibTransId="{48B41F11-E436-4EED-A43C-04800A4AB745}"/>
    <dgm:cxn modelId="{63C9259D-C4A1-4BE5-8976-D820B9969578}" type="presOf" srcId="{B3620616-6005-470A-BE14-B9083119AC1B}" destId="{61121D9D-7208-4237-A751-CA8A76CE35C1}" srcOrd="0" destOrd="0" presId="urn:microsoft.com/office/officeart/2005/8/layout/vList6"/>
    <dgm:cxn modelId="{A870279D-0800-4ACD-B6E0-C4A1AFCC7C4D}" srcId="{F7A16D4B-B46B-42B6-AA1E-DECC18F15975}" destId="{41DFC2A4-DFFA-41DC-98BA-ACC37A69BCA8}" srcOrd="0" destOrd="0" parTransId="{ACF44406-407E-4327-804E-2B05301AA73A}" sibTransId="{3312F264-1A2E-4D57-B77A-445CE243FF44}"/>
    <dgm:cxn modelId="{BA4165AB-B140-483F-8302-0BFBF81AEC41}" type="presOf" srcId="{41DFC2A4-DFFA-41DC-98BA-ACC37A69BCA8}" destId="{BFDFD7BA-FA8D-48DB-8783-00FF6EB79D42}" srcOrd="0" destOrd="0" presId="urn:microsoft.com/office/officeart/2005/8/layout/vList6"/>
    <dgm:cxn modelId="{28FA77B6-5D2C-4F73-8B39-B6EAA2E849F7}" type="presOf" srcId="{F7A16D4B-B46B-42B6-AA1E-DECC18F15975}" destId="{5D30A10C-7A3A-4817-98DB-68C591625E0C}" srcOrd="0" destOrd="0" presId="urn:microsoft.com/office/officeart/2005/8/layout/vList6"/>
    <dgm:cxn modelId="{17F2B8EA-6FB8-40A3-9034-5895CD1ACFA1}" srcId="{04027F93-5D67-42A4-AC5E-063D56589076}" destId="{8BA1BCF6-DEEB-422B-87D7-045A9301F2DC}" srcOrd="0" destOrd="0" parTransId="{B54BE126-C445-45AF-9346-5415BE72D502}" sibTransId="{006163BE-A3C3-4438-BCC3-B42ADD8ADF04}"/>
    <dgm:cxn modelId="{CCAD27FE-14D5-4568-BD86-F603F239825A}" srcId="{41DFC2A4-DFFA-41DC-98BA-ACC37A69BCA8}" destId="{1B5F5243-8F59-467C-891C-237A744E846C}" srcOrd="0" destOrd="0" parTransId="{0AEE26CA-F8D6-4990-ADB0-7A3993189CF8}" sibTransId="{3B52B197-DA4D-4FF4-B9E6-EB0DBBECB387}"/>
    <dgm:cxn modelId="{503886B5-0667-4285-A6FF-38CD3F1A6AC2}" type="presParOf" srcId="{5D30A10C-7A3A-4817-98DB-68C591625E0C}" destId="{D0A28DF5-7E18-4E71-A345-1D733FFF5103}" srcOrd="0" destOrd="0" presId="urn:microsoft.com/office/officeart/2005/8/layout/vList6"/>
    <dgm:cxn modelId="{71346F87-93BE-4B9C-A466-A742905EC4C4}" type="presParOf" srcId="{D0A28DF5-7E18-4E71-A345-1D733FFF5103}" destId="{BFDFD7BA-FA8D-48DB-8783-00FF6EB79D42}" srcOrd="0" destOrd="0" presId="urn:microsoft.com/office/officeart/2005/8/layout/vList6"/>
    <dgm:cxn modelId="{9760E304-E4B4-4FBA-B4B2-E7CF194A6C7D}" type="presParOf" srcId="{D0A28DF5-7E18-4E71-A345-1D733FFF5103}" destId="{A3DA4DA7-F76D-4455-AD7C-86913F7EEB54}" srcOrd="1" destOrd="0" presId="urn:microsoft.com/office/officeart/2005/8/layout/vList6"/>
    <dgm:cxn modelId="{883D384D-F695-4058-9887-9C611467EB5B}" type="presParOf" srcId="{5D30A10C-7A3A-4817-98DB-68C591625E0C}" destId="{8E65E120-4F9E-4C11-860B-A83AEA867957}" srcOrd="1" destOrd="0" presId="urn:microsoft.com/office/officeart/2005/8/layout/vList6"/>
    <dgm:cxn modelId="{F68204F5-B3B6-493B-A704-9F98F6E4F12B}" type="presParOf" srcId="{5D30A10C-7A3A-4817-98DB-68C591625E0C}" destId="{0FF8C8F8-3788-4486-80FF-5175A1176E42}" srcOrd="2" destOrd="0" presId="urn:microsoft.com/office/officeart/2005/8/layout/vList6"/>
    <dgm:cxn modelId="{5A3F09EE-3089-4A7B-8F77-EF574A3A3976}" type="presParOf" srcId="{0FF8C8F8-3788-4486-80FF-5175A1176E42}" destId="{395D066A-4563-4BFD-A9C9-1536E59180D6}" srcOrd="0" destOrd="0" presId="urn:microsoft.com/office/officeart/2005/8/layout/vList6"/>
    <dgm:cxn modelId="{E5CB6B22-F7E9-4BBB-B603-C0801B086F92}" type="presParOf" srcId="{0FF8C8F8-3788-4486-80FF-5175A1176E42}" destId="{C93CC2D8-E844-4373-A69F-22E8D095CD1D}" srcOrd="1" destOrd="0" presId="urn:microsoft.com/office/officeart/2005/8/layout/vList6"/>
    <dgm:cxn modelId="{851C76CF-1610-4BF9-AEE4-3ED60CE1C6A2}" type="presParOf" srcId="{5D30A10C-7A3A-4817-98DB-68C591625E0C}" destId="{7D55D10A-347F-4FFA-86F3-B5350481208D}" srcOrd="3" destOrd="0" presId="urn:microsoft.com/office/officeart/2005/8/layout/vList6"/>
    <dgm:cxn modelId="{35993E2E-8339-486D-AFD9-593C4CC229CF}" type="presParOf" srcId="{5D30A10C-7A3A-4817-98DB-68C591625E0C}" destId="{A62E786A-31F7-4CF3-B07F-3F07E6E348A0}" srcOrd="4" destOrd="0" presId="urn:microsoft.com/office/officeart/2005/8/layout/vList6"/>
    <dgm:cxn modelId="{95BD358B-4AE1-4499-A1C1-AD0EFCCCD4BB}" type="presParOf" srcId="{A62E786A-31F7-4CF3-B07F-3F07E6E348A0}" destId="{61121D9D-7208-4237-A751-CA8A76CE35C1}" srcOrd="0" destOrd="0" presId="urn:microsoft.com/office/officeart/2005/8/layout/vList6"/>
    <dgm:cxn modelId="{575A5B42-E6CE-4FBC-8F4C-B9EB11CA7D53}" type="presParOf" srcId="{A62E786A-31F7-4CF3-B07F-3F07E6E348A0}" destId="{A68FC2C2-BAAD-4330-A6D8-610E4AAF078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A4DA7-F76D-4455-AD7C-86913F7EEB54}">
      <dsp:nvSpPr>
        <dsp:cNvPr id="0" name=""/>
        <dsp:cNvSpPr/>
      </dsp:nvSpPr>
      <dsp:spPr>
        <a:xfrm>
          <a:off x="3496885" y="179"/>
          <a:ext cx="5238926" cy="19050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/>
            <a:t>впадают в экономическую депрессию, перерастающую в социальный застой периодом в 200 лет. Причина: избыток денежной массы в сочетании с «католической реакцией».</a:t>
          </a:r>
        </a:p>
      </dsp:txBody>
      <dsp:txXfrm>
        <a:off x="3496885" y="238312"/>
        <a:ext cx="4524528" cy="1428796"/>
      </dsp:txXfrm>
    </dsp:sp>
    <dsp:sp modelId="{BFDFD7BA-FA8D-48DB-8783-00FF6EB79D42}">
      <dsp:nvSpPr>
        <dsp:cNvPr id="0" name=""/>
        <dsp:cNvSpPr/>
      </dsp:nvSpPr>
      <dsp:spPr>
        <a:xfrm>
          <a:off x="4267" y="242036"/>
          <a:ext cx="3492617" cy="142134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Страны, отвечающие за направление «запад-восток» (Испания, Португалия)</a:t>
          </a:r>
        </a:p>
      </dsp:txBody>
      <dsp:txXfrm>
        <a:off x="73652" y="311421"/>
        <a:ext cx="3353847" cy="1282579"/>
      </dsp:txXfrm>
    </dsp:sp>
    <dsp:sp modelId="{C93CC2D8-E844-4373-A69F-22E8D095CD1D}">
      <dsp:nvSpPr>
        <dsp:cNvPr id="0" name=""/>
        <dsp:cNvSpPr/>
      </dsp:nvSpPr>
      <dsp:spPr>
        <a:xfrm>
          <a:off x="3496885" y="2047377"/>
          <a:ext cx="5238926" cy="19335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/>
            <a:t>переживают экономический подъем и формируют «первую волну» буржуазного развития. Причина: нарастание товарной массы, давшее толчок «первоначальному накоплению капитала» и развитию промышленности, в сочетании с формированием «протестантской (буржуазной) этики.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kern="1200" dirty="0"/>
        </a:p>
      </dsp:txBody>
      <dsp:txXfrm>
        <a:off x="3496885" y="2289074"/>
        <a:ext cx="4513835" cy="1450181"/>
      </dsp:txXfrm>
    </dsp:sp>
    <dsp:sp modelId="{395D066A-4563-4BFD-A9C9-1536E59180D6}">
      <dsp:nvSpPr>
        <dsp:cNvPr id="0" name=""/>
        <dsp:cNvSpPr/>
      </dsp:nvSpPr>
      <dsp:spPr>
        <a:xfrm>
          <a:off x="4267" y="2303490"/>
          <a:ext cx="3492617" cy="142134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Страны, отвечающие за направление «восток-запад» (Голландия и Англия)</a:t>
          </a:r>
        </a:p>
      </dsp:txBody>
      <dsp:txXfrm>
        <a:off x="73652" y="2372875"/>
        <a:ext cx="3353847" cy="1282579"/>
      </dsp:txXfrm>
    </dsp:sp>
    <dsp:sp modelId="{A68FC2C2-BAAD-4330-A6D8-610E4AAF0782}">
      <dsp:nvSpPr>
        <dsp:cNvPr id="0" name=""/>
        <dsp:cNvSpPr/>
      </dsp:nvSpPr>
      <dsp:spPr>
        <a:xfrm>
          <a:off x="3496032" y="4123087"/>
          <a:ext cx="5244048" cy="14213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/>
            <a:t>экономический подъем «погашен» вследствие действия географических, политических и религиозных факторов.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kern="1200" dirty="0"/>
        </a:p>
      </dsp:txBody>
      <dsp:txXfrm>
        <a:off x="3496032" y="4300756"/>
        <a:ext cx="4711042" cy="1066011"/>
      </dsp:txXfrm>
    </dsp:sp>
    <dsp:sp modelId="{61121D9D-7208-4237-A751-CA8A76CE35C1}">
      <dsp:nvSpPr>
        <dsp:cNvPr id="0" name=""/>
        <dsp:cNvSpPr/>
      </dsp:nvSpPr>
      <dsp:spPr>
        <a:xfrm>
          <a:off x="0" y="4123087"/>
          <a:ext cx="3496032" cy="142134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Страны, отвечающие за направление «восток-запад» 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(Россия и Италия)</a:t>
          </a:r>
        </a:p>
      </dsp:txBody>
      <dsp:txXfrm>
        <a:off x="69385" y="4192472"/>
        <a:ext cx="3357262" cy="1282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B3A0053-0670-4937-AAAC-7D483C4B177C}" type="slidenum">
              <a:t>‹#›</a:t>
            </a:fld>
            <a:endParaRPr lang="ru-RU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2880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65B1967-33B6-459E-A53A-0DB51527D789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93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2015E4-92E2-49B7-BEE6-10AC06511897}" type="datetime1">
              <a:rPr lang="ru-RU" smtClean="0"/>
              <a:pPr lvl="0"/>
              <a:t>24.08.2023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41B6FAC-272D-490C-ACB7-8B10A06DD3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2015E4-92E2-49B7-BEE6-10AC06511897}" type="datetime1">
              <a:rPr lang="ru-RU" smtClean="0"/>
              <a:pPr lvl="0"/>
              <a:t>24.08.2023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2CB276-F1C3-4672-B857-14A6607EE7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2015E4-92E2-49B7-BEE6-10AC06511897}" type="datetime1">
              <a:rPr lang="ru-RU" smtClean="0"/>
              <a:pPr lvl="0"/>
              <a:t>24.08.2023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92B011-84EE-418A-8452-2C3F3D706D8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2015E4-92E2-49B7-BEE6-10AC06511897}" type="datetime1">
              <a:rPr lang="ru-RU" smtClean="0"/>
              <a:pPr lvl="0"/>
              <a:t>24.08.2023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4EDC20-EFFD-4EE8-897E-DA9B3269121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2015E4-92E2-49B7-BEE6-10AC06511897}" type="datetime1">
              <a:rPr lang="ru-RU" smtClean="0"/>
              <a:pPr lvl="0"/>
              <a:t>24.08.2023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78C1D5-92C9-4B28-B151-532621084B8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2015E4-92E2-49B7-BEE6-10AC06511897}" type="datetime1">
              <a:rPr lang="ru-RU" smtClean="0"/>
              <a:pPr lvl="0"/>
              <a:t>24.08.2023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0305B4-DCDD-4406-9C5C-02D5F5D7610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2015E4-92E2-49B7-BEE6-10AC06511897}" type="datetime1">
              <a:rPr lang="ru-RU" smtClean="0"/>
              <a:pPr lvl="0"/>
              <a:t>24.08.2023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E5F718-1F8A-4268-87C8-4B452A68FBC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2015E4-92E2-49B7-BEE6-10AC06511897}" type="datetime1">
              <a:rPr lang="ru-RU" smtClean="0"/>
              <a:pPr lvl="0"/>
              <a:t>24.08.2023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237663-4D1D-4DB9-889D-4B5BA3D395C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2015E4-92E2-49B7-BEE6-10AC06511897}" type="datetime1">
              <a:rPr lang="ru-RU" smtClean="0"/>
              <a:pPr lvl="0"/>
              <a:t>24.08.2023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F5A3AB-E6C6-4F21-83DA-0950BCC9925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2015E4-92E2-49B7-BEE6-10AC06511897}" type="datetime1">
              <a:rPr lang="ru-RU" smtClean="0"/>
              <a:pPr lvl="0"/>
              <a:t>24.08.2023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A0BEB1-7AB7-475F-8C33-0EE32C1B420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2015E4-92E2-49B7-BEE6-10AC06511897}" type="datetime1">
              <a:rPr lang="ru-RU" smtClean="0"/>
              <a:pPr lvl="0"/>
              <a:t>24.08.2023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298368-CF04-4F8F-87EE-8EA800D027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fld id="{DAB5AD21-A859-4B1A-9044-3F00B015E4BA}" type="datetime1">
              <a:rPr lang="ru-RU" smtClean="0"/>
              <a:pPr lvl="0"/>
              <a:t>24.08.2023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fld id="{6879E68B-C74E-4A0A-AC2B-A1D79EF1D37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hyperlink" Target="http://www.good-cinema.ru/img/Image/images_articles/800px-Emblem_of_the_Geuzen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1556792"/>
            <a:ext cx="7772400" cy="136815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400" dirty="0"/>
              <a:t>История России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152128"/>
          </a:xfrm>
        </p:spPr>
        <p:txBody>
          <a:bodyPr>
            <a:normAutofit fontScale="92500" lnSpcReduction="20000"/>
          </a:bodyPr>
          <a:lstStyle/>
          <a:p>
            <a:r>
              <a:rPr lang="ru-RU" sz="4000"/>
              <a:t>Лекция 9</a:t>
            </a:r>
            <a:endParaRPr lang="ru-RU" sz="4000" dirty="0"/>
          </a:p>
          <a:p>
            <a:pPr lvl="0"/>
            <a:r>
              <a:rPr lang="ru-RU" sz="4000" dirty="0"/>
              <a:t>Россия в XVII веке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95536" y="260648"/>
            <a:ext cx="6513513" cy="620712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dirty="0"/>
              <a:t>Экономика России в XVII веке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75673" y="1052736"/>
            <a:ext cx="7832725" cy="4270375"/>
          </a:xfrm>
        </p:spPr>
        <p:txBody>
          <a:bodyPr>
            <a:normAutofit lnSpcReduction="10000"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z="2000" dirty="0">
                <a:latin typeface="" pitchFamily="18"/>
              </a:rPr>
              <a:t>Сельское хозяйство: наёмный труд отсутствует, на рынок ориентированы только вотчины бояр и монастырское хозяйство (производство зерна, льна и растительного масла).</a:t>
            </a:r>
          </a:p>
          <a:p>
            <a:pPr lvl="0"/>
            <a:r>
              <a:rPr lang="ru-RU" sz="2000" dirty="0">
                <a:latin typeface="" pitchFamily="18"/>
              </a:rPr>
              <a:t>Мануфактуры: главная роль у государственных (вооружение и обмундирование армии, монетный и печатный дворы).</a:t>
            </a:r>
          </a:p>
          <a:p>
            <a:pPr lvl="0"/>
            <a:r>
              <a:rPr lang="ru-RU" sz="2000" dirty="0">
                <a:latin typeface="" pitchFamily="18"/>
              </a:rPr>
              <a:t>Частные (купеческие) мануфактуры (английских и голландских торговцев) появляются в 1730-х гг. при производстве полотна и железа (Тула, Кашира, Архангельск, Урал).</a:t>
            </a:r>
          </a:p>
          <a:p>
            <a:pPr lvl="0"/>
            <a:r>
              <a:rPr lang="ru-RU" sz="2000" dirty="0">
                <a:latin typeface="" pitchFamily="18"/>
              </a:rPr>
              <a:t>На базе монастырской и городской торговли появляются первые региональные ярмарки: Архангельская, Макарьевская, Свенская, Курская коренная.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000" y="5616000"/>
            <a:ext cx="7632000" cy="72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В России присутствует слабо выраженный, восходящий тренд к рынку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вместо натурального хозяйства.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39552" y="332656"/>
            <a:ext cx="6440488" cy="47625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dirty="0"/>
              <a:t>Социальные отношения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39552" y="1268760"/>
            <a:ext cx="7761288" cy="4868862"/>
          </a:xfrm>
        </p:spPr>
        <p:txBody>
          <a:bodyPr>
            <a:normAutofit fontScale="92500" lnSpcReduction="10000"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z="2200" dirty="0">
                <a:latin typeface="" pitchFamily="18"/>
              </a:rPr>
              <a:t>Боярство, дьячество и «служилые люди по отечеству» начинают сливаться в единый слой, что закреплено отменой местничества (1682 г.) и предоставлением дворянам права передавать поместья по наследству.</a:t>
            </a:r>
          </a:p>
          <a:p>
            <a:pPr lvl="0"/>
            <a:r>
              <a:rPr lang="ru-RU" sz="2200" dirty="0">
                <a:latin typeface="" pitchFamily="18"/>
              </a:rPr>
              <a:t>«Служилые люди по прибору» (стрельцы и пушкари) становятся главной военной силой. Социально близки к торговому населению городов.</a:t>
            </a:r>
          </a:p>
          <a:p>
            <a:pPr lvl="0"/>
            <a:r>
              <a:rPr lang="ru-RU" sz="2200" dirty="0">
                <a:latin typeface="" pitchFamily="18"/>
              </a:rPr>
              <a:t>Монастыри — соперники городов в торговле.</a:t>
            </a:r>
          </a:p>
          <a:p>
            <a:pPr lvl="0"/>
            <a:r>
              <a:rPr lang="ru-RU" sz="2200" dirty="0">
                <a:latin typeface="" pitchFamily="18"/>
              </a:rPr>
              <a:t>К середине века «белое» население почти сравнялось с «черным» (запрет на белые слободы с 1649 г.).</a:t>
            </a:r>
          </a:p>
          <a:p>
            <a:pPr lvl="0"/>
            <a:r>
              <a:rPr lang="ru-RU" sz="2200" dirty="0">
                <a:latin typeface="" pitchFamily="18"/>
              </a:rPr>
              <a:t>Полное закрепощение крестьян в европейской части страны с 1649 г.</a:t>
            </a:r>
          </a:p>
          <a:p>
            <a:pPr lvl="0"/>
            <a:r>
              <a:rPr lang="ru-RU" sz="2200" dirty="0">
                <a:latin typeface="" pitchFamily="18"/>
              </a:rPr>
              <a:t>Казачество становится частью служилого населения.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«Двусоставная легитимность царской власти в XVII ве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404813"/>
            <a:ext cx="6608763" cy="792162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dirty="0">
                <a:latin typeface="Arial" pitchFamily="18"/>
              </a:rPr>
              <a:t>Российское государство в XVII веке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7640" y="1556792"/>
            <a:ext cx="8341920" cy="4677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Элемент I. «Симфония» царской и патриаршей власти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99592" y="548680"/>
            <a:ext cx="7402513" cy="51911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dirty="0">
                <a:latin typeface="Arial" pitchFamily="18"/>
              </a:rPr>
              <a:t>Элемент I. «Симфония» царской и патриаршей власти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755576" y="1700808"/>
            <a:ext cx="7689850" cy="4319587"/>
          </a:xfrm>
        </p:spPr>
        <p:txBody>
          <a:bodyPr>
            <a:normAutofit fontScale="85000" lnSpcReduction="20000"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479"/>
              </a:spcBef>
              <a:buNone/>
            </a:pPr>
            <a:r>
              <a:rPr lang="ru-RU" sz="2000" b="1" dirty="0">
                <a:latin typeface="Arial" pitchFamily="18"/>
              </a:rPr>
              <a:t>Дуумвираты:</a:t>
            </a:r>
            <a:endParaRPr lang="ru-RU" sz="2000" dirty="0">
              <a:latin typeface="Arial" pitchFamily="18"/>
            </a:endParaRPr>
          </a:p>
          <a:p>
            <a:pPr marL="0" lvl="0" indent="0">
              <a:spcBef>
                <a:spcPts val="479"/>
              </a:spcBef>
              <a:buNone/>
            </a:pPr>
            <a:r>
              <a:rPr lang="ru-RU" sz="2000" dirty="0">
                <a:latin typeface="Arial" pitchFamily="18"/>
              </a:rPr>
              <a:t>Михаил – Филарет (1619 – 1633)</a:t>
            </a:r>
          </a:p>
          <a:p>
            <a:pPr marL="0" lvl="0" indent="0">
              <a:spcBef>
                <a:spcPts val="479"/>
              </a:spcBef>
              <a:buNone/>
            </a:pPr>
            <a:r>
              <a:rPr lang="ru-RU" sz="2000" dirty="0">
                <a:latin typeface="Arial" pitchFamily="18"/>
              </a:rPr>
              <a:t>Алексей – Никон (1652 – 1658)</a:t>
            </a:r>
          </a:p>
          <a:p>
            <a:pPr marL="0" lvl="0" indent="0">
              <a:spcBef>
                <a:spcPts val="479"/>
              </a:spcBef>
              <a:buNone/>
            </a:pPr>
            <a:r>
              <a:rPr lang="ru-RU" sz="2000" b="1" dirty="0">
                <a:latin typeface="Arial" pitchFamily="18"/>
              </a:rPr>
              <a:t>Традиция</a:t>
            </a:r>
            <a:r>
              <a:rPr lang="ru-RU" sz="2000" dirty="0">
                <a:latin typeface="Arial" pitchFamily="18"/>
              </a:rPr>
              <a:t> – Византийской империи.</a:t>
            </a:r>
          </a:p>
          <a:p>
            <a:pPr marL="0" lvl="0" indent="0">
              <a:spcBef>
                <a:spcPts val="479"/>
              </a:spcBef>
              <a:buNone/>
            </a:pPr>
            <a:r>
              <a:rPr lang="ru-RU" sz="2000" b="1" dirty="0">
                <a:latin typeface="Arial" pitchFamily="18"/>
              </a:rPr>
              <a:t>Идейный посыл: </a:t>
            </a:r>
            <a:r>
              <a:rPr lang="ru-RU" sz="2000" dirty="0">
                <a:latin typeface="Arial" pitchFamily="18"/>
              </a:rPr>
              <a:t>царю Богом вверена забота о телах его подданных, а патриарху – забота о душах.</a:t>
            </a:r>
          </a:p>
          <a:p>
            <a:pPr marL="0" lvl="0" indent="0">
              <a:spcBef>
                <a:spcPts val="479"/>
              </a:spcBef>
              <a:buNone/>
            </a:pPr>
            <a:r>
              <a:rPr lang="ru-RU" sz="2000" b="1" dirty="0">
                <a:latin typeface="Arial" pitchFamily="18"/>
              </a:rPr>
              <a:t>Проявления:</a:t>
            </a:r>
          </a:p>
          <a:p>
            <a:pPr marL="342900" indent="-342900">
              <a:spcBef>
                <a:spcPts val="479"/>
              </a:spcBef>
              <a:buClr>
                <a:srgbClr val="DDDDDD"/>
              </a:buClr>
            </a:pPr>
            <a:r>
              <a:rPr lang="ru-RU" sz="2000" dirty="0">
                <a:solidFill>
                  <a:schemeClr val="tx1"/>
                </a:solidFill>
                <a:latin typeface="Arial" pitchFamily="18"/>
              </a:rPr>
              <a:t>патриарх имеет постоянное место в Думе, равное царскому;</a:t>
            </a:r>
          </a:p>
          <a:p>
            <a:pPr marL="342900" indent="-342900">
              <a:spcBef>
                <a:spcPts val="479"/>
              </a:spcBef>
              <a:buClr>
                <a:srgbClr val="DDDDDD"/>
              </a:buClr>
            </a:pPr>
            <a:r>
              <a:rPr lang="ru-RU" sz="2000" dirty="0">
                <a:solidFill>
                  <a:schemeClr val="tx1"/>
                </a:solidFill>
                <a:latin typeface="Arial" pitchFamily="18"/>
              </a:rPr>
              <a:t>без участия патриарха не принимается ни одно важное решение;</a:t>
            </a:r>
          </a:p>
          <a:p>
            <a:pPr marL="342900" indent="-342900">
              <a:spcBef>
                <a:spcPts val="479"/>
              </a:spcBef>
              <a:buClr>
                <a:srgbClr val="DDDDDD"/>
              </a:buClr>
            </a:pPr>
            <a:r>
              <a:rPr lang="ru-RU" sz="2000" dirty="0">
                <a:solidFill>
                  <a:schemeClr val="tx1"/>
                </a:solidFill>
                <a:latin typeface="Arial" pitchFamily="18"/>
              </a:rPr>
              <a:t>при патриархе создаются отдельные органы управления: «патриаршие приказы».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Элемент II. Земские соборы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23528" y="548680"/>
            <a:ext cx="7402513" cy="59055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dirty="0">
                <a:latin typeface="Arial" pitchFamily="18"/>
              </a:rPr>
              <a:t>Элемент II. Земские соборы.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827584" y="1268760"/>
            <a:ext cx="7904162" cy="487680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Aft>
                <a:spcPts val="850"/>
              </a:spcAft>
              <a:buClr>
                <a:srgbClr val="DDDDDD"/>
              </a:buClr>
              <a:buNone/>
            </a:pPr>
            <a:r>
              <a:rPr lang="ru-RU" sz="2000" b="1" dirty="0">
                <a:latin typeface="Arial" pitchFamily="18"/>
              </a:rPr>
              <a:t>Время действия: </a:t>
            </a:r>
            <a:r>
              <a:rPr lang="ru-RU" sz="2000" dirty="0">
                <a:latin typeface="Arial" pitchFamily="18"/>
              </a:rPr>
              <a:t>1613 – 1622 – каждый год, затем нерегулярно до 1682.</a:t>
            </a:r>
          </a:p>
          <a:p>
            <a:pPr marL="0" lvl="0" indent="0">
              <a:spcAft>
                <a:spcPts val="850"/>
              </a:spcAft>
              <a:buClr>
                <a:srgbClr val="DDDDDD"/>
              </a:buClr>
              <a:buNone/>
            </a:pPr>
            <a:r>
              <a:rPr lang="ru-RU" sz="2000" b="1" dirty="0">
                <a:latin typeface="Arial" pitchFamily="18"/>
              </a:rPr>
              <a:t>Состав: </a:t>
            </a:r>
            <a:r>
              <a:rPr lang="ru-RU" sz="2000" dirty="0">
                <a:latin typeface="Arial" pitchFamily="18"/>
              </a:rPr>
              <a:t>Дума + Освященный собор + городские воеводы + представители дворянства (земские и городские старосты).</a:t>
            </a:r>
          </a:p>
          <a:p>
            <a:pPr marL="0" lvl="0" indent="0">
              <a:spcAft>
                <a:spcPts val="850"/>
              </a:spcAft>
              <a:buClr>
                <a:srgbClr val="DDDDDD"/>
              </a:buClr>
              <a:buNone/>
            </a:pPr>
            <a:r>
              <a:rPr lang="ru-RU" sz="2000" b="1" dirty="0">
                <a:latin typeface="Arial" pitchFamily="18"/>
              </a:rPr>
              <a:t>Ключевые решения: </a:t>
            </a:r>
            <a:r>
              <a:rPr lang="ru-RU" sz="2000" dirty="0">
                <a:latin typeface="Arial" pitchFamily="18"/>
              </a:rPr>
              <a:t>избрание царя; подтверждение прав его наследников и утверждение Филарета патриархом (1619); создание Соборного уложения (1649); присоединение к России украинских земель (1652); отмена местничества (1682).</a:t>
            </a:r>
          </a:p>
          <a:p>
            <a:pPr marL="0" lvl="0" indent="0">
              <a:spcAft>
                <a:spcPts val="850"/>
              </a:spcAft>
              <a:buClr>
                <a:srgbClr val="DDDDDD"/>
              </a:buClr>
              <a:buNone/>
            </a:pPr>
            <a:r>
              <a:rPr lang="ru-RU" sz="2000" b="1" dirty="0">
                <a:latin typeface="Arial" pitchFamily="18"/>
              </a:rPr>
              <a:t>Способ обсуждения решений: </a:t>
            </a:r>
            <a:r>
              <a:rPr lang="ru-RU" sz="2000" dirty="0">
                <a:latin typeface="Arial" pitchFamily="18"/>
              </a:rPr>
              <a:t>до 1619 г. верховная власть выносит важные вопросы на рассмотрение собора; после 1619 г. вопросы рассматриваются </a:t>
            </a:r>
            <a:r>
              <a:rPr lang="ru-RU" sz="2000" b="1" dirty="0">
                <a:latin typeface="Arial" pitchFamily="18"/>
              </a:rPr>
              <a:t>по челобитью сословий царской власти</a:t>
            </a:r>
            <a:r>
              <a:rPr lang="ru-RU" sz="2000" dirty="0">
                <a:latin typeface="Arial" pitchFamily="18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Эволюция сословно-представительной монархии в XVII ве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488033" y="260648"/>
            <a:ext cx="7772400" cy="56197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0000"/>
              </a:lnSpc>
              <a:buNone/>
            </a:pPr>
            <a:r>
              <a:rPr lang="ru-RU" sz="2000" dirty="0"/>
              <a:t>Эволюция сословно-представительной монархии в XVII веке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552" y="1052640"/>
            <a:ext cx="8343360" cy="53283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Элемент III: «благочиние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5576" y="540802"/>
            <a:ext cx="5232400" cy="447675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400" b="1" dirty="0">
                <a:latin typeface="Arial" pitchFamily="18"/>
              </a:rPr>
              <a:t>Элемент III: «благочиние»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539552" y="1196752"/>
            <a:ext cx="6227763" cy="4824413"/>
          </a:xfrm>
        </p:spPr>
        <p:txBody>
          <a:bodyPr>
            <a:normAutofit lnSpcReduction="10000"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479"/>
              </a:spcBef>
              <a:buNone/>
            </a:pPr>
            <a:r>
              <a:rPr lang="ru-RU" sz="2400" b="1" dirty="0">
                <a:latin typeface="Arial" pitchFamily="18"/>
              </a:rPr>
              <a:t>«Урядник Сокольничьего пути»:</a:t>
            </a:r>
          </a:p>
          <a:p>
            <a:pPr marL="0" lvl="0" indent="0">
              <a:spcAft>
                <a:spcPts val="850"/>
              </a:spcAft>
              <a:buNone/>
            </a:pPr>
            <a:r>
              <a:rPr lang="ru-RU" sz="1600" dirty="0">
                <a:latin typeface="Arial" pitchFamily="18"/>
              </a:rPr>
              <a:t>Государь, царь и великий князь Алексей Михайлович, всеа Великия и Малыя, и Белыя Росии самодержец, указал быть новому сему обрасцу и чину дл чести и повышения ево государевы красныя и славныя птичьи охоты, сокольничья чину.</a:t>
            </a:r>
          </a:p>
          <a:p>
            <a:pPr marL="0" lvl="0" indent="0">
              <a:spcAft>
                <a:spcPts val="850"/>
              </a:spcAft>
              <a:buNone/>
            </a:pPr>
            <a:r>
              <a:rPr lang="ru-RU" sz="1600" dirty="0">
                <a:latin typeface="Arial" pitchFamily="18"/>
              </a:rPr>
              <a:t>И по ево государеву указу никакой бы вещи без благочиния и без устроения уряженого и удивительного не было, и чтоб всяко вещи честь, и чин, и образец писаннием предложен был.</a:t>
            </a:r>
          </a:p>
          <a:p>
            <a:pPr marL="0" lvl="0" indent="0">
              <a:spcAft>
                <a:spcPts val="850"/>
              </a:spcAft>
              <a:buNone/>
            </a:pPr>
            <a:r>
              <a:rPr lang="ru-RU" sz="1600" dirty="0">
                <a:latin typeface="Arial" pitchFamily="18"/>
              </a:rPr>
              <a:t>Потому, хотя мала вещь, а будет по чину честна, мерна, стройна, благочинна - никто же зазарит, никто же похулит, всякий похвалит, всякий прославити удивитця, что и малой вещи честь и чин, и образец, положен по мере.</a:t>
            </a:r>
          </a:p>
          <a:p>
            <a:pPr marL="0" lvl="0" indent="0">
              <a:spcAft>
                <a:spcPts val="850"/>
              </a:spcAft>
              <a:buNone/>
            </a:pPr>
            <a:r>
              <a:rPr lang="ru-RU" sz="1600" b="1" dirty="0">
                <a:latin typeface="Arial" pitchFamily="18"/>
              </a:rPr>
              <a:t>А честь и чин и образец всякой вещи </a:t>
            </a:r>
            <a:r>
              <a:rPr lang="ru-RU" sz="1600" dirty="0">
                <a:latin typeface="Arial" pitchFamily="18"/>
              </a:rPr>
              <a:t>большой и малой учинен потому: честь укрепляет и возвышает ум, чин управляет и утверждает крепость.</a:t>
            </a:r>
          </a:p>
          <a:p>
            <a:pPr marL="0" lvl="0" indent="0">
              <a:spcAft>
                <a:spcPts val="850"/>
              </a:spcAft>
              <a:buNone/>
            </a:pPr>
            <a:r>
              <a:rPr lang="ru-RU" sz="1600" b="1" dirty="0">
                <a:latin typeface="Arial" pitchFamily="18"/>
              </a:rPr>
              <a:t>Урядство же уставляет и объявляет красоту и удивление, стройство же предлагает дело</a:t>
            </a:r>
            <a:r>
              <a:rPr lang="ru-RU" sz="1600" dirty="0">
                <a:latin typeface="Arial" pitchFamily="18"/>
              </a:rPr>
              <a:t>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20360" y="764640"/>
            <a:ext cx="1871279" cy="2276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3"/>
          <p:cNvSpPr/>
          <p:nvPr/>
        </p:nvSpPr>
        <p:spPr>
          <a:xfrm>
            <a:off x="7164360" y="3213000"/>
            <a:ext cx="1727280" cy="2088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Автор текста: царь Алексей Михайлович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8229600" cy="739775"/>
          </a:xfrm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0000"/>
              </a:lnSpc>
              <a:buNone/>
            </a:pPr>
            <a:r>
              <a:rPr lang="ru-RU" sz="2400" dirty="0"/>
              <a:t>Центральное событие XVII века:</a:t>
            </a:r>
            <a:br>
              <a:rPr lang="ru-RU" sz="2400" dirty="0"/>
            </a:br>
            <a:r>
              <a:rPr lang="ru-RU" sz="2400" dirty="0"/>
              <a:t>принятие Соборного Уложения 1649 г.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899592" y="1556792"/>
            <a:ext cx="7618413" cy="2924175"/>
          </a:xfrm>
        </p:spPr>
        <p:txBody>
          <a:bodyPr lIns="0" tIns="0" rIns="0" bIns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hangingPunct="0">
              <a:buNone/>
            </a:pPr>
            <a:r>
              <a:rPr lang="ru-RU" dirty="0">
                <a:solidFill>
                  <a:schemeClr val="tx1"/>
                </a:solidFill>
                <a:latin typeface="Arial" pitchFamily="18"/>
              </a:rPr>
              <a:t>Закрепление крестьян за помещиками, с предоставлением тем права продавать крестьян вместе с землей, стало главным препятствием развития:</a:t>
            </a:r>
          </a:p>
          <a:p>
            <a:pPr marL="0" lvl="0" indent="0" hangingPunct="0">
              <a:buNone/>
            </a:pPr>
            <a:r>
              <a:rPr lang="ru-RU" dirty="0">
                <a:solidFill>
                  <a:schemeClr val="tx1"/>
                </a:solidFill>
                <a:latin typeface="Arial" pitchFamily="18"/>
              </a:rPr>
              <a:t>а) рынка земли;</a:t>
            </a:r>
          </a:p>
          <a:p>
            <a:pPr marL="0" lvl="0" indent="0" hangingPunct="0">
              <a:buNone/>
            </a:pPr>
            <a:r>
              <a:rPr lang="ru-RU" dirty="0">
                <a:solidFill>
                  <a:schemeClr val="tx1"/>
                </a:solidFill>
                <a:latin typeface="Arial" pitchFamily="18"/>
              </a:rPr>
              <a:t>б) рынка рабочей силы;</a:t>
            </a:r>
          </a:p>
          <a:p>
            <a:pPr marL="0" lvl="0" indent="0" hangingPunct="0">
              <a:buNone/>
            </a:pPr>
            <a:r>
              <a:rPr lang="ru-RU" dirty="0">
                <a:solidFill>
                  <a:schemeClr val="tx1"/>
                </a:solidFill>
                <a:latin typeface="Arial" pitchFamily="18"/>
              </a:rPr>
              <a:t>в) потребительского рынка.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4725144"/>
            <a:ext cx="7344816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Главный результат: основным потребителем с/х и мануфактурной продукции на полтора века стало государство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Проблемы государственного развития: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105233"/>
              </p:ext>
            </p:extLst>
          </p:nvPr>
        </p:nvGraphicFramePr>
        <p:xfrm>
          <a:off x="179512" y="764705"/>
          <a:ext cx="8784976" cy="5620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3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38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FF0000"/>
                          </a:solidFill>
                        </a:rPr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FF0000"/>
                          </a:solidFill>
                        </a:rPr>
                        <a:t>Решение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FF0000"/>
                          </a:solidFill>
                        </a:rPr>
                        <a:t>Эффект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5802">
                <a:tc>
                  <a:txBody>
                    <a:bodyPr/>
                    <a:lstStyle/>
                    <a:p>
                      <a:r>
                        <a:rPr lang="ru-RU" sz="1500" dirty="0"/>
                        <a:t>Старообрядцы</a:t>
                      </a:r>
                      <a:r>
                        <a:rPr lang="ru-RU" sz="1500" baseline="0" dirty="0"/>
                        <a:t> не желают подчиняться власти, поддерживающей реформы патриарха Никона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Насильственное приведение</a:t>
                      </a:r>
                      <a:r>
                        <a:rPr lang="ru-RU" sz="1500" baseline="0" dirty="0"/>
                        <a:t> к новому обряду, вызывающее бегство староверов на границы государства и самосожжения. Подавление «Соловецкого восстания» 1668—1676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Углубление раскола в обществе, длящегося, формально, до</a:t>
                      </a:r>
                      <a:r>
                        <a:rPr lang="ru-RU" sz="1500" baseline="0" dirty="0"/>
                        <a:t> сих пор.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r>
                        <a:rPr lang="ru-RU" sz="1500" dirty="0"/>
                        <a:t>Внедрение</a:t>
                      </a:r>
                      <a:r>
                        <a:rPr lang="ru-RU" sz="1500" baseline="0" dirty="0"/>
                        <a:t> рыночных отношений в сферу </a:t>
                      </a:r>
                      <a:r>
                        <a:rPr lang="ru-RU" sz="1500" baseline="0" dirty="0" err="1"/>
                        <a:t>госуправления</a:t>
                      </a:r>
                      <a:r>
                        <a:rPr lang="ru-RU" sz="1500" baseline="0" dirty="0"/>
                        <a:t> ведет к увеличению податей и «городским мятежам» («Соляной», «Медный», «</a:t>
                      </a:r>
                      <a:r>
                        <a:rPr lang="ru-RU" sz="1500" baseline="0" dirty="0" err="1"/>
                        <a:t>Хлеебный</a:t>
                      </a:r>
                      <a:r>
                        <a:rPr lang="ru-RU" sz="1500" baseline="0" dirty="0"/>
                        <a:t>»).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500" dirty="0"/>
                        <a:t>Переключение внимания недовольных с царя на министра (</a:t>
                      </a:r>
                      <a:r>
                        <a:rPr lang="ru-RU" sz="1500" baseline="0" dirty="0"/>
                        <a:t>«Соляной бунт»  1648 г. – Б. Морозова; «Медный» 1662 г. – И.Д. Милославского).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500" baseline="0" dirty="0"/>
                        <a:t>Обещание «разобраться и наказать».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500" dirty="0"/>
                        <a:t>Подавление силами стрельцов.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Рост недоверия городского населения</a:t>
                      </a:r>
                      <a:r>
                        <a:rPr lang="ru-RU" sz="1500" baseline="0" dirty="0"/>
                        <a:t> к власти.</a:t>
                      </a:r>
                    </a:p>
                    <a:p>
                      <a:r>
                        <a:rPr lang="ru-RU" sz="1500" baseline="0" dirty="0"/>
                        <a:t>Формирования «активного ядра» протестов, смещающегося на Дон.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072">
                <a:tc>
                  <a:txBody>
                    <a:bodyPr/>
                    <a:lstStyle/>
                    <a:p>
                      <a:r>
                        <a:rPr lang="ru-RU" sz="1500" dirty="0"/>
                        <a:t>Существование альтернативного «полюса</a:t>
                      </a:r>
                      <a:r>
                        <a:rPr lang="ru-RU" sz="1500" baseline="0" dirty="0"/>
                        <a:t> власти» – донского казачества.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Посылка войск с целью прекращения грабежа на Волге и Каспийском море.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Полномасштабная крестьянская война.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342">
                <a:tc>
                  <a:txBody>
                    <a:bodyPr/>
                    <a:lstStyle/>
                    <a:p>
                      <a:r>
                        <a:rPr lang="ru-RU" sz="1500" dirty="0"/>
                        <a:t>Превращение</a:t>
                      </a:r>
                      <a:r>
                        <a:rPr lang="ru-RU" sz="1500" baseline="0" dirty="0"/>
                        <a:t> стрельцов из армейских отрядов в корпус жандармов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Переговоры</a:t>
                      </a:r>
                      <a:r>
                        <a:rPr lang="ru-RU" sz="1500" baseline="0" dirty="0"/>
                        <a:t> с командирами стрелецких полков («Стрелецкий бунт 1682 г.)</a:t>
                      </a:r>
                    </a:p>
                    <a:p>
                      <a:r>
                        <a:rPr lang="ru-RU" sz="1500" baseline="0" dirty="0"/>
                        <a:t>Использование стрельцов в борьбе придворных группировок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Стрельцы начинают осознавать себя в качестве крупнейшей политической силы.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679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Нарастание кризисных тенденц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7473950" cy="561975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dirty="0"/>
              <a:t>Нарастание кризисных тенденций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4440" y="980640"/>
            <a:ext cx="8645040" cy="51573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5840" y="12600"/>
            <a:ext cx="8815320" cy="1182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85840" y="3356992"/>
            <a:ext cx="3795713" cy="3040062"/>
          </a:xfrm>
        </p:spPr>
        <p:txBody>
          <a:bodyPr wrap="square" lIns="91440" tIns="45720" rIns="91440" bIns="45720" anchor="t" anchorCtr="0">
            <a:normAutofit lnSpcReduction="10000"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E3B30"/>
                </a:solidFill>
                <a:latin typeface="" pitchFamily="18"/>
              </a:rPr>
              <a:t>Направление  восток-запад:</a:t>
            </a:r>
          </a:p>
          <a:p>
            <a:pPr marL="0" lvl="0" indent="0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"/>
            </a:pPr>
            <a:r>
              <a:rPr lang="ru-RU" sz="2400" b="1" dirty="0">
                <a:solidFill>
                  <a:srgbClr val="4E3B30"/>
                </a:solidFill>
                <a:latin typeface="" pitchFamily="18"/>
              </a:rPr>
              <a:t>Товары: </a:t>
            </a:r>
            <a:r>
              <a:rPr lang="ru-RU" sz="2400" dirty="0">
                <a:solidFill>
                  <a:srgbClr val="4E3B30"/>
                </a:solidFill>
                <a:latin typeface="" pitchFamily="18"/>
              </a:rPr>
              <a:t>специи, ткани, чай, драгоценные камни,   изделия искусства и промыслов.</a:t>
            </a:r>
          </a:p>
          <a:p>
            <a:pPr marL="0" lvl="0" indent="0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"/>
            </a:pPr>
            <a:r>
              <a:rPr lang="ru-RU" sz="2400" b="1" dirty="0">
                <a:solidFill>
                  <a:srgbClr val="4E3B30"/>
                </a:solidFill>
                <a:latin typeface="" pitchFamily="18"/>
              </a:rPr>
              <a:t>Проводники: </a:t>
            </a:r>
            <a:r>
              <a:rPr lang="ru-RU" sz="2400" dirty="0">
                <a:solidFill>
                  <a:srgbClr val="4E3B30"/>
                </a:solidFill>
                <a:latin typeface="" pitchFamily="18"/>
              </a:rPr>
              <a:t>Россия, Северные города Италии, Англия, Голландия, Португалия.</a:t>
            </a:r>
          </a:p>
          <a:p>
            <a:pPr marL="0" lvl="0" indent="0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"/>
            </a:pPr>
            <a:endParaRPr lang="ru-RU" sz="2400" dirty="0">
              <a:solidFill>
                <a:srgbClr val="4E3B30"/>
              </a:solidFill>
              <a:latin typeface="" pitchFamily="18"/>
            </a:endParaRP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4715640" y="3356992"/>
            <a:ext cx="3803650" cy="3138487"/>
          </a:xfrm>
        </p:spPr>
        <p:txBody>
          <a:bodyPr wrap="square" lIns="91440" tIns="45720" rIns="91440" bIns="45720" anchor="t" anchorCtr="0">
            <a:normAutofit lnSpcReduction="10000"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98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E3B30"/>
                </a:solidFill>
                <a:latin typeface="" pitchFamily="18"/>
              </a:rPr>
              <a:t>Направление запад-восток:</a:t>
            </a:r>
          </a:p>
          <a:p>
            <a:pPr marL="0" lvl="0" indent="0">
              <a:spcBef>
                <a:spcPts val="598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"/>
            </a:pPr>
            <a:r>
              <a:rPr lang="ru-RU" sz="2400" b="1" dirty="0">
                <a:solidFill>
                  <a:srgbClr val="4E3B30"/>
                </a:solidFill>
                <a:latin typeface="" pitchFamily="18"/>
              </a:rPr>
              <a:t>Товары:</a:t>
            </a:r>
            <a:r>
              <a:rPr lang="ru-RU" sz="2400" dirty="0">
                <a:solidFill>
                  <a:srgbClr val="4E3B30"/>
                </a:solidFill>
                <a:latin typeface="" pitchFamily="18"/>
              </a:rPr>
              <a:t> золото, серебро, металлы и изделия из них.</a:t>
            </a:r>
          </a:p>
          <a:p>
            <a:pPr marL="0" lvl="0" indent="0">
              <a:spcBef>
                <a:spcPts val="598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"/>
            </a:pPr>
            <a:r>
              <a:rPr lang="ru-RU" sz="2400" b="1" dirty="0">
                <a:solidFill>
                  <a:srgbClr val="4E3B30"/>
                </a:solidFill>
                <a:latin typeface="" pitchFamily="18"/>
              </a:rPr>
              <a:t>Проводники: </a:t>
            </a:r>
            <a:r>
              <a:rPr lang="ru-RU" sz="2400" dirty="0">
                <a:solidFill>
                  <a:srgbClr val="4E3B30"/>
                </a:solidFill>
                <a:latin typeface="" pitchFamily="18"/>
              </a:rPr>
              <a:t>Испания, Португалия, города Северной Италии.</a:t>
            </a:r>
          </a:p>
          <a:p>
            <a:pPr marL="0" lvl="0" indent="0">
              <a:spcBef>
                <a:spcPts val="598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"/>
            </a:pPr>
            <a:endParaRPr lang="ru-RU" sz="2400" dirty="0">
              <a:solidFill>
                <a:srgbClr val="4E3B30"/>
              </a:solidFill>
              <a:latin typeface="" pitchFamily="18"/>
            </a:endParaRPr>
          </a:p>
        </p:txBody>
      </p:sp>
      <p:sp>
        <p:nvSpPr>
          <p:cNvPr id="5" name="Прямоугольник 5"/>
          <p:cNvSpPr/>
          <p:nvPr/>
        </p:nvSpPr>
        <p:spPr>
          <a:xfrm>
            <a:off x="395280" y="1125360"/>
            <a:ext cx="8640720" cy="205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"/>
              <a:tabLst/>
            </a:pPr>
            <a:r>
              <a:rPr lang="ru-RU" sz="2000" b="0" i="0" u="none" strike="noStrike" kern="1200" dirty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rPr>
              <a:t>Исчерпание возможностей сельскохозяйственной экспансии в Европе (к началу </a:t>
            </a:r>
            <a:r>
              <a:rPr lang="en-US" sz="2000" b="0" i="0" u="none" strike="noStrike" kern="1200" dirty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rPr>
              <a:t>XIII </a:t>
            </a:r>
            <a:r>
              <a:rPr lang="ru-RU" sz="2000" b="0" i="0" u="none" strike="noStrike" kern="1200" dirty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rPr>
              <a:t>века).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"/>
              <a:tabLst/>
            </a:pPr>
            <a:r>
              <a:rPr lang="ru-RU" sz="2000" b="0" i="0" u="none" strike="noStrike" kern="1200" dirty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rPr>
              <a:t>Развитие рыночной экономики; резкий рост городов и городского населения </a:t>
            </a:r>
            <a:r>
              <a:rPr lang="en-US" sz="2000" b="0" i="0" u="none" strike="noStrike" kern="1200" dirty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rPr>
              <a:t>(XIII – XV </a:t>
            </a:r>
            <a:r>
              <a:rPr lang="ru-RU" sz="2000" b="0" i="0" u="none" strike="noStrike" kern="1200" dirty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rPr>
              <a:t>века).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"/>
              <a:tabLst/>
            </a:pPr>
            <a:r>
              <a:rPr lang="ru-RU" sz="2000" b="0" i="0" u="none" strike="noStrike" kern="1200" dirty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rPr>
              <a:t>Формирование протестантской религиозной парадигмы </a:t>
            </a:r>
            <a:r>
              <a:rPr lang="en-US" sz="2000" b="0" i="0" u="none" strike="noStrike" kern="1200" dirty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rPr>
              <a:t>(XVI </a:t>
            </a:r>
            <a:r>
              <a:rPr lang="ru-RU" sz="2000" b="0" i="0" u="none" strike="noStrike" kern="1200" dirty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rPr>
              <a:t>век).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"/>
              <a:tabLst/>
            </a:pPr>
            <a:r>
              <a:rPr lang="ru-RU" sz="2000" b="0" i="0" u="none" strike="noStrike" kern="1200" dirty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rPr>
              <a:t>Великие географические открытия (</a:t>
            </a:r>
            <a:r>
              <a:rPr lang="en-US" sz="2000" b="0" i="0" u="none" strike="noStrike" kern="1200" dirty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rPr>
              <a:t>XV – XVII </a:t>
            </a:r>
            <a:r>
              <a:rPr lang="ru-RU" sz="2000" b="0" i="0" u="none" strike="noStrike" kern="1200" dirty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rPr>
              <a:t>века).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"/>
              <a:tabLst/>
            </a:pPr>
            <a:r>
              <a:rPr lang="ru-RU" sz="2000" b="0" i="0" u="none" strike="noStrike" kern="1200" dirty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rPr>
              <a:t>Научная революция (</a:t>
            </a:r>
            <a:r>
              <a:rPr lang="en-US" sz="2000" b="0" i="0" u="none" strike="noStrike" kern="1200" dirty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rPr>
              <a:t>XVII – XVIII </a:t>
            </a:r>
            <a:r>
              <a:rPr lang="ru-RU" sz="2000" b="0" i="0" u="none" strike="noStrike" kern="1200" dirty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rPr>
              <a:t>века).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7504" y="332656"/>
            <a:ext cx="3024336" cy="3096344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dirty="0"/>
              <a:t>«Разинщина»: бунт, разбой или форма гражданской войны?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9318"/>
            <a:ext cx="4818297" cy="657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20675"/>
            <a:ext cx="7689850" cy="641350"/>
          </a:xfrm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400" dirty="0"/>
              <a:t>Центральное событие № 2. Раскол РПЦ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539552" y="1196752"/>
            <a:ext cx="7991475" cy="3743325"/>
          </a:xfrm>
        </p:spPr>
        <p:txBody>
          <a:bodyPr lIns="0" tIns="0" rIns="0" bIns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b="1" dirty="0">
                <a:solidFill>
                  <a:schemeClr val="tx1"/>
                </a:solidFill>
                <a:latin typeface="Arial" pitchFamily="18"/>
              </a:rPr>
              <a:t>Причина: </a:t>
            </a:r>
            <a:r>
              <a:rPr lang="ru-RU" sz="1900" dirty="0">
                <a:solidFill>
                  <a:schemeClr val="tx1"/>
                </a:solidFill>
                <a:latin typeface="Arial" pitchFamily="18"/>
              </a:rPr>
              <a:t>унификация обрядов РПЦ по примеру действующих в Греции.</a:t>
            </a:r>
          </a:p>
          <a:p>
            <a:pPr lvl="0" hangingPunct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b="1" dirty="0">
                <a:solidFill>
                  <a:schemeClr val="tx1"/>
                </a:solidFill>
                <a:latin typeface="Arial" pitchFamily="18"/>
              </a:rPr>
              <a:t>Содержание:</a:t>
            </a:r>
            <a:r>
              <a:rPr lang="ru-RU" sz="1900" dirty="0">
                <a:solidFill>
                  <a:schemeClr val="tx1"/>
                </a:solidFill>
                <a:latin typeface="Arial" pitchFamily="18"/>
              </a:rPr>
              <a:t> отказ значительной части верующих изменять старинные обряды.</a:t>
            </a:r>
          </a:p>
          <a:p>
            <a:pPr lvl="0" hangingPunct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b="1" dirty="0">
                <a:solidFill>
                  <a:schemeClr val="tx1"/>
                </a:solidFill>
                <a:latin typeface="Arial" pitchFamily="18"/>
              </a:rPr>
              <a:t>Проявления:</a:t>
            </a:r>
          </a:p>
          <a:p>
            <a:pPr lvl="1" hangingPunct="0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Arial" pitchFamily="18"/>
              </a:rPr>
              <a:t>формирование тайных религиозных общин (Москва — Поволжье-Север);</a:t>
            </a:r>
          </a:p>
          <a:p>
            <a:pPr lvl="1" hangingPunct="0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Arial" pitchFamily="18"/>
              </a:rPr>
              <a:t>бегство «старообрядцев/беспоповцев» в Сибирь.</a:t>
            </a:r>
          </a:p>
          <a:p>
            <a:pPr lvl="1" hangingPunct="0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Arial" pitchFamily="18"/>
              </a:rPr>
              <a:t>уход «старообрядцев» к казакам, в том числе в войско Разина.</a:t>
            </a:r>
          </a:p>
          <a:p>
            <a:pPr lvl="1" hangingPunct="0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Arial" pitchFamily="18"/>
              </a:rPr>
              <a:t>сопротивление государственной власти (отрядам стрельцов), вплоть до самосожжения.</a:t>
            </a:r>
          </a:p>
          <a:p>
            <a:pPr marL="0" lvl="0" indent="0" hangingPunct="0"/>
            <a:endParaRPr lang="ru-RU" sz="2200" dirty="0">
              <a:solidFill>
                <a:schemeClr val="tx1"/>
              </a:solidFill>
              <a:latin typeface="Arial" pitchFamily="18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5085184"/>
            <a:ext cx="8064896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Следствие 1: разделение общества на явную и тайную (запрещенную) культурные страты.</a:t>
            </a:r>
          </a:p>
          <a:p>
            <a:pPr algn="ctr"/>
            <a:r>
              <a:rPr lang="ru-RU" dirty="0"/>
              <a:t>Следствие 2: усиление изоляционизма в обеих стратах.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ru-RU" sz="3200" dirty="0"/>
              <a:t>Цивилизационный выбор </a:t>
            </a:r>
            <a:r>
              <a:rPr lang="en-US" sz="3200" dirty="0"/>
              <a:t>XVII </a:t>
            </a:r>
            <a:r>
              <a:rPr lang="ru-RU" sz="3200" dirty="0"/>
              <a:t>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Вопрос: </a:t>
            </a:r>
            <a:r>
              <a:rPr lang="ru-RU" dirty="0"/>
              <a:t>войти ли в число народов, идущих по пути прогресса (мир «запада») или сохранить собственную идентичность, отказавшись от того пути развития, который предлагает Европа?</a:t>
            </a:r>
          </a:p>
          <a:p>
            <a:r>
              <a:rPr lang="ru-RU" b="1" dirty="0"/>
              <a:t>Кто решает </a:t>
            </a:r>
            <a:r>
              <a:rPr lang="ru-RU" dirty="0"/>
              <a:t>в этот вопрос в </a:t>
            </a:r>
            <a:r>
              <a:rPr lang="en-US" dirty="0"/>
              <a:t>XVII </a:t>
            </a:r>
            <a:r>
              <a:rPr lang="ru-RU" dirty="0"/>
              <a:t>веке: Россия, Иран (Персия), Турция (Османская империя), Китай, Япония.</a:t>
            </a:r>
          </a:p>
          <a:p>
            <a:r>
              <a:rPr lang="ru-RU" b="1" dirty="0"/>
              <a:t>Почему этот вопрос возникает в </a:t>
            </a:r>
            <a:r>
              <a:rPr lang="en-US" b="1" dirty="0"/>
              <a:t>XVII </a:t>
            </a:r>
            <a:r>
              <a:rPr lang="ru-RU" b="1" dirty="0"/>
              <a:t>веке: </a:t>
            </a:r>
            <a:r>
              <a:rPr lang="ru-RU" dirty="0"/>
              <a:t>начало научной революции  в Европе и развитие мировой  торговля делает неизбежным столкновение интересов крупнейших стран мира.</a:t>
            </a:r>
          </a:p>
          <a:p>
            <a:r>
              <a:rPr lang="ru-RU" b="1" dirty="0"/>
              <a:t>Почему именно перед этими странам: </a:t>
            </a:r>
            <a:r>
              <a:rPr lang="ru-RU" dirty="0"/>
              <a:t>только эти страны способны (пока) противостоять экспансии со стороны Европы  </a:t>
            </a:r>
          </a:p>
        </p:txBody>
      </p:sp>
    </p:spTree>
    <p:extLst>
      <p:ext uri="{BB962C8B-B14F-4D97-AF65-F5344CB8AC3E}">
        <p14:creationId xmlns:p14="http://schemas.microsoft.com/office/powerpoint/2010/main" val="849204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ru-RU" sz="3600" dirty="0"/>
              <a:t>Как решают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sz="1800" b="1" dirty="0"/>
              <a:t>Османская Империя: </a:t>
            </a:r>
            <a:r>
              <a:rPr lang="ru-RU" sz="1800" dirty="0"/>
              <a:t>ведет войну за расширение владений в Европе (Балканы, Австрия, Венгрия), на островах Средиземного моря и в Африке. Терпит ряд поражений. Пропускает возможность модернизации общественных отношений и в конце века впадает в длительную </a:t>
            </a:r>
            <a:r>
              <a:rPr lang="ru-RU" sz="1800" b="1" dirty="0"/>
              <a:t>стагнацию</a:t>
            </a:r>
            <a:r>
              <a:rPr lang="ru-RU" sz="1800" dirty="0"/>
              <a:t>.</a:t>
            </a:r>
          </a:p>
          <a:p>
            <a:r>
              <a:rPr lang="ru-RU" sz="1800" b="1" dirty="0"/>
              <a:t>Иран: </a:t>
            </a:r>
            <a:r>
              <a:rPr lang="ru-RU" sz="1800" dirty="0"/>
              <a:t>постепенно замыкается в шиитском противостоянии как Европе, так и сунитскому миру ислама, слабеет, теряет часть территорий в борьбе с Турцией, Россией, афганскими племенами.</a:t>
            </a:r>
          </a:p>
          <a:p>
            <a:r>
              <a:rPr lang="ru-RU" sz="1800" b="1" dirty="0"/>
              <a:t>Китай: </a:t>
            </a:r>
            <a:r>
              <a:rPr lang="ru-RU" sz="1800" dirty="0"/>
              <a:t>новая династия Цин (манжуров – завоевателей) усиливает ориентацию на древние буддистские и конфуцианские ценности. Китай делает вид, что проблемы цивилизационного столкновения не существует. </a:t>
            </a:r>
          </a:p>
          <a:p>
            <a:r>
              <a:rPr lang="ru-RU" sz="1800" b="1" dirty="0"/>
              <a:t>Япония: </a:t>
            </a:r>
            <a:r>
              <a:rPr lang="ru-RU" sz="1800" dirty="0"/>
              <a:t>с начала </a:t>
            </a:r>
            <a:r>
              <a:rPr lang="en-US" sz="1800" dirty="0"/>
              <a:t>XVII </a:t>
            </a:r>
            <a:r>
              <a:rPr lang="ru-RU" sz="1800" dirty="0"/>
              <a:t>века утверждается сёгунат Токугава, с политикой полной изоляции Японии от внешнего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733547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/>
          <a:lstStyle/>
          <a:p>
            <a:r>
              <a:rPr lang="ru-RU" sz="2400" dirty="0">
                <a:solidFill>
                  <a:srgbClr val="2F5897"/>
                </a:solidFill>
              </a:rPr>
              <a:t>Россия: начало цивилизационного раскола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09600"/>
          </a:xfrm>
        </p:spPr>
        <p:txBody>
          <a:bodyPr/>
          <a:lstStyle/>
          <a:p>
            <a:r>
              <a:rPr lang="ru-RU" sz="1800" dirty="0"/>
              <a:t>Социальная опора модернизации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60032" y="1196752"/>
            <a:ext cx="3825751" cy="609600"/>
          </a:xfrm>
        </p:spPr>
        <p:txBody>
          <a:bodyPr/>
          <a:lstStyle/>
          <a:p>
            <a:r>
              <a:rPr lang="ru-RU" sz="1800" dirty="0"/>
              <a:t>Социальная опора архаизации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57200" y="2060848"/>
            <a:ext cx="4041648" cy="406563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Боярская и дворянская молодежь </a:t>
            </a:r>
            <a:r>
              <a:rPr lang="en-US" dirty="0"/>
              <a:t>II </a:t>
            </a:r>
            <a:r>
              <a:rPr lang="ru-RU" dirty="0"/>
              <a:t>пол. </a:t>
            </a:r>
            <a:r>
              <a:rPr lang="en-US" dirty="0"/>
              <a:t>XVII </a:t>
            </a:r>
            <a:r>
              <a:rPr lang="ru-RU" dirty="0"/>
              <a:t>века. </a:t>
            </a:r>
          </a:p>
          <a:p>
            <a:r>
              <a:rPr lang="ru-RU" dirty="0"/>
              <a:t>Духовенство, связанное с Киево-Могилянской академией.</a:t>
            </a:r>
          </a:p>
          <a:p>
            <a:r>
              <a:rPr lang="ru-RU" dirty="0"/>
              <a:t>Купцы и промышленники, ориентированные на возможности внешней торговли и мануфактурное производство.</a:t>
            </a:r>
          </a:p>
          <a:p>
            <a:r>
              <a:rPr lang="ru-RU" dirty="0"/>
              <a:t>Иностранцы на русской службе.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672584" y="2060848"/>
            <a:ext cx="4041648" cy="4065187"/>
          </a:xfrm>
        </p:spPr>
        <p:txBody>
          <a:bodyPr>
            <a:normAutofit/>
          </a:bodyPr>
          <a:lstStyle/>
          <a:p>
            <a:r>
              <a:rPr lang="ru-RU" sz="2000" dirty="0"/>
              <a:t>Большая часть РПЦ и все сторонники «старообрядчества».</a:t>
            </a:r>
          </a:p>
          <a:p>
            <a:r>
              <a:rPr lang="ru-RU" sz="2000" dirty="0"/>
              <a:t>Землевладельцы, ориентированные на натуральное хозяйство.</a:t>
            </a:r>
          </a:p>
          <a:p>
            <a:r>
              <a:rPr lang="ru-RU" sz="2000" dirty="0"/>
              <a:t>Стрельцы, укоренённые в среде мелкотоварного городского производства и торговли. </a:t>
            </a:r>
          </a:p>
        </p:txBody>
      </p:sp>
    </p:spTree>
    <p:extLst>
      <p:ext uri="{BB962C8B-B14F-4D97-AF65-F5344CB8AC3E}">
        <p14:creationId xmlns:p14="http://schemas.microsoft.com/office/powerpoint/2010/main" val="2190478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r>
              <a:rPr lang="ru-RU" sz="2400" dirty="0"/>
              <a:t>Первые элементы модернизации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85395"/>
          </a:xfrm>
        </p:spPr>
        <p:txBody>
          <a:bodyPr/>
          <a:lstStyle/>
          <a:p>
            <a:r>
              <a:rPr lang="ru-RU" dirty="0"/>
              <a:t>Полки «нового строя» (солдатские) – с 1630 г.</a:t>
            </a:r>
          </a:p>
          <a:p>
            <a:r>
              <a:rPr lang="ru-RU" dirty="0"/>
              <a:t>Появление (в Туле) первых мануфактур с российскими владельцами (1630-е гг.).</a:t>
            </a:r>
          </a:p>
          <a:p>
            <a:r>
              <a:rPr lang="ru-RU" dirty="0"/>
              <a:t>Внешняя Вологодско-Архангельская торговля (объединяла 70 городов).</a:t>
            </a:r>
          </a:p>
          <a:p>
            <a:r>
              <a:rPr lang="ru-RU" dirty="0"/>
              <a:t>Макарьевская ярмарка – начало общероссийского рынка в торговле зерном. </a:t>
            </a:r>
          </a:p>
          <a:p>
            <a:r>
              <a:rPr lang="ru-RU" dirty="0"/>
              <a:t>Новая Немецкая слобода в Москве (с 1752 г.). </a:t>
            </a:r>
          </a:p>
          <a:p>
            <a:r>
              <a:rPr lang="ru-RU" dirty="0"/>
              <a:t>Строительство кораблей европейского типа (Фредерик – 1636 и Орел  - 1679).</a:t>
            </a:r>
          </a:p>
          <a:p>
            <a:r>
              <a:rPr lang="ru-RU" dirty="0"/>
              <a:t>Отмена местничества  (1682 г.)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358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5987008" cy="55774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b="1" dirty="0"/>
              <a:t>Модернизационный план Василия Голицына (по свидетельству французского посла Ф. де ла Невилля):</a:t>
            </a:r>
          </a:p>
          <a:p>
            <a:r>
              <a:rPr lang="ru-RU" dirty="0"/>
              <a:t>создать регулярное войско,</a:t>
            </a:r>
          </a:p>
          <a:p>
            <a:r>
              <a:rPr lang="ru-RU" dirty="0"/>
              <a:t>установить постоянные дипломатические представительства за границей, </a:t>
            </a:r>
          </a:p>
          <a:p>
            <a:r>
              <a:rPr lang="ru-RU" dirty="0"/>
              <a:t>заставить дворянство путешествовать за рубежом и учиться военному делу, </a:t>
            </a:r>
          </a:p>
          <a:p>
            <a:r>
              <a:rPr lang="ru-RU" dirty="0"/>
              <a:t>создать учебные заведения для дворян,</a:t>
            </a:r>
          </a:p>
          <a:p>
            <a:r>
              <a:rPr lang="ru-RU" dirty="0"/>
              <a:t>распространить книгопечатание,</a:t>
            </a:r>
          </a:p>
          <a:p>
            <a:r>
              <a:rPr lang="ru-RU" dirty="0"/>
              <a:t>предоставить свободу вероисповедания,</a:t>
            </a:r>
          </a:p>
          <a:p>
            <a:r>
              <a:rPr lang="ru-RU" dirty="0"/>
              <a:t>отменить откупа и монополии,</a:t>
            </a:r>
          </a:p>
          <a:p>
            <a:r>
              <a:rPr lang="ru-RU" dirty="0"/>
              <a:t>наделить крестьян землей.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2143125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588224" y="4077072"/>
            <a:ext cx="2143125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В.В. Голицын: «Царственныя большия печати и государственных великих посольских дел сберегатель, ближний боярин и наместник новгородский».</a:t>
            </a:r>
          </a:p>
        </p:txBody>
      </p:sp>
    </p:spTree>
    <p:extLst>
      <p:ext uri="{BB962C8B-B14F-4D97-AF65-F5344CB8AC3E}">
        <p14:creationId xmlns:p14="http://schemas.microsoft.com/office/powerpoint/2010/main" val="409572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640"/>
            <a:ext cx="8686800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Эффекты формирования глобальной торговли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345019"/>
              </p:ext>
            </p:extLst>
          </p:nvPr>
        </p:nvGraphicFramePr>
        <p:xfrm>
          <a:off x="251520" y="980728"/>
          <a:ext cx="87400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165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 sz="3200" dirty="0"/>
              <a:t>Главные тренды в европейском развитии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79512" y="1556792"/>
            <a:ext cx="2970213" cy="4525962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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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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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Wingdings 2" pitchFamily="18"/>
              <a:buChar char="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8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Wingdings 2" pitchFamily="18"/>
              <a:buChar char="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8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Wingdings 2" pitchFamily="18"/>
              <a:buChar char="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8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Wingdings 2" pitchFamily="18"/>
              <a:buChar char="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8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Wingdings 2" pitchFamily="18"/>
              <a:buChar char="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8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lvl9pPr>
          </a:lstStyle>
          <a:p>
            <a:pPr lvl="0" algn="ctr">
              <a:buNone/>
            </a:pPr>
            <a:r>
              <a:rPr lang="ru-RU" sz="2200" b="1" dirty="0"/>
              <a:t>Восходящие:</a:t>
            </a:r>
          </a:p>
          <a:p>
            <a:pPr lvl="0"/>
            <a:r>
              <a:rPr lang="ru-RU" sz="2200" b="1" dirty="0"/>
              <a:t>Экономика: </a:t>
            </a:r>
            <a:r>
              <a:rPr lang="ru-RU" sz="2200" dirty="0"/>
              <a:t>рыночное хозяйство, базирующееся на наемном труде.</a:t>
            </a:r>
          </a:p>
          <a:p>
            <a:pPr lvl="0"/>
            <a:r>
              <a:rPr lang="ru-RU" sz="2200" b="1" dirty="0"/>
              <a:t>Политика: </a:t>
            </a:r>
            <a:r>
              <a:rPr lang="ru-RU" sz="2200" dirty="0"/>
              <a:t>преобразование сословной монархии в абсолютную.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3635896" y="1628800"/>
            <a:ext cx="4927600" cy="4494212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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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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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Wingdings 2" pitchFamily="18"/>
              <a:buChar char="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8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Wingdings 2" pitchFamily="18"/>
              <a:buChar char="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8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Wingdings 2" pitchFamily="18"/>
              <a:buChar char="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8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Wingdings 2" pitchFamily="18"/>
              <a:buChar char="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8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F0A22E"/>
              </a:buClr>
              <a:buSzPct val="60000"/>
              <a:buFont typeface="Wingdings 2" pitchFamily="18"/>
              <a:buChar char="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1800" b="0" i="0" u="none" strike="noStrike" kern="1200" baseline="0">
                <a:ln>
                  <a:noFill/>
                </a:ln>
                <a:solidFill>
                  <a:srgbClr val="4E3B30"/>
                </a:solidFill>
                <a:latin typeface="Franklin Gothic Book" pitchFamily="34"/>
                <a:ea typeface="Microsoft YaHei" pitchFamily="2"/>
                <a:cs typeface="Mangal" pitchFamily="2"/>
              </a:defRPr>
            </a:lvl9pPr>
          </a:lstStyle>
          <a:p>
            <a:pPr lvl="0" algn="ctr">
              <a:buNone/>
            </a:pPr>
            <a:r>
              <a:rPr lang="ru-RU" sz="2400" dirty="0"/>
              <a:t>Нисходящие:</a:t>
            </a:r>
          </a:p>
          <a:p>
            <a:pPr lvl="0"/>
            <a:r>
              <a:rPr lang="ru-RU" sz="2200" b="1" dirty="0"/>
              <a:t>Экономика:</a:t>
            </a:r>
            <a:r>
              <a:rPr lang="ru-RU" sz="2200" dirty="0"/>
              <a:t> сохранение аграрной экономики на базе крепостного труда (II закрепощение крестьян в странах центральной и восточной Европы).</a:t>
            </a:r>
          </a:p>
          <a:p>
            <a:pPr lvl="0"/>
            <a:r>
              <a:rPr lang="ru-RU" sz="2200" b="1" dirty="0"/>
              <a:t>Политика: </a:t>
            </a:r>
            <a:r>
              <a:rPr lang="ru-RU" sz="2200" dirty="0"/>
              <a:t>разложение феодальной монархии с трансформацией либо в личную диктатуру (Испания, Португалия), либо в «феодальную республику» (Венеция, Речь Посполитая).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3799" y="49320"/>
            <a:ext cx="7718399" cy="1358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79512" y="1556792"/>
            <a:ext cx="4537075" cy="4967287"/>
          </a:xfrm>
        </p:spPr>
        <p:txBody>
          <a:bodyPr wrap="square" lIns="91440" tIns="45720" rIns="91440" bIns="45720" anchor="t" anchorCtr="0">
            <a:normAutofit lnSpcReduction="10000"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342900" indent="-342900">
              <a:lnSpc>
                <a:spcPct val="70000"/>
              </a:lnSpc>
              <a:spcBef>
                <a:spcPts val="473"/>
              </a:spcBef>
              <a:spcAft>
                <a:spcPts val="0"/>
              </a:spcAft>
            </a:pPr>
            <a:r>
              <a:rPr lang="ru-RU" sz="2000" dirty="0">
                <a:solidFill>
                  <a:srgbClr val="4E3B30"/>
                </a:solidFill>
                <a:latin typeface="" pitchFamily="18"/>
                <a:cs typeface="Aparajita" panose="020B0604020202020204" pitchFamily="34" charset="0"/>
              </a:rPr>
              <a:t>Нехватка плодородных земель для обеспечения продовольствием.</a:t>
            </a:r>
          </a:p>
          <a:p>
            <a:pPr marL="342900" indent="-342900">
              <a:lnSpc>
                <a:spcPct val="70000"/>
              </a:lnSpc>
              <a:spcBef>
                <a:spcPts val="473"/>
              </a:spcBef>
              <a:spcAft>
                <a:spcPts val="0"/>
              </a:spcAft>
            </a:pPr>
            <a:r>
              <a:rPr lang="ru-RU" sz="2000" dirty="0">
                <a:solidFill>
                  <a:srgbClr val="4E3B30"/>
                </a:solidFill>
                <a:latin typeface="" pitchFamily="18"/>
                <a:cs typeface="Aparajita" panose="020B0604020202020204" pitchFamily="34" charset="0"/>
              </a:rPr>
              <a:t>Избыток сельского населения, компенсируемый переходом в города и разнообразием морских специальностей.</a:t>
            </a:r>
          </a:p>
          <a:p>
            <a:pPr marL="342900" indent="-342900">
              <a:lnSpc>
                <a:spcPct val="70000"/>
              </a:lnSpc>
              <a:spcBef>
                <a:spcPts val="473"/>
              </a:spcBef>
              <a:spcAft>
                <a:spcPts val="0"/>
              </a:spcAft>
            </a:pPr>
            <a:r>
              <a:rPr lang="ru-RU" sz="2000" dirty="0">
                <a:solidFill>
                  <a:srgbClr val="4E3B30"/>
                </a:solidFill>
                <a:latin typeface="" pitchFamily="18"/>
                <a:cs typeface="Aparajita" panose="020B0604020202020204" pitchFamily="34" charset="0"/>
              </a:rPr>
              <a:t>Утверждение протестантизма как нового целеполагания.</a:t>
            </a:r>
          </a:p>
          <a:p>
            <a:pPr marL="342900" indent="-342900">
              <a:lnSpc>
                <a:spcPct val="70000"/>
              </a:lnSpc>
              <a:spcBef>
                <a:spcPts val="473"/>
              </a:spcBef>
              <a:spcAft>
                <a:spcPts val="0"/>
              </a:spcAft>
            </a:pPr>
            <a:r>
              <a:rPr lang="ru-RU" sz="2000" dirty="0">
                <a:solidFill>
                  <a:srgbClr val="4E3B30"/>
                </a:solidFill>
                <a:latin typeface="" pitchFamily="18"/>
                <a:cs typeface="Aparajita" panose="020B0604020202020204" pitchFamily="34" charset="0"/>
              </a:rPr>
              <a:t>Конвергенция дворянства и бюргеров и создание (впервые, после античности) «среднего класса».</a:t>
            </a:r>
          </a:p>
          <a:p>
            <a:pPr marL="342900" indent="-342900">
              <a:lnSpc>
                <a:spcPct val="70000"/>
              </a:lnSpc>
              <a:spcBef>
                <a:spcPts val="473"/>
              </a:spcBef>
              <a:spcAft>
                <a:spcPts val="0"/>
              </a:spcAft>
            </a:pPr>
            <a:r>
              <a:rPr lang="ru-RU" sz="2000" dirty="0">
                <a:solidFill>
                  <a:srgbClr val="4E3B30"/>
                </a:solidFill>
                <a:latin typeface="" pitchFamily="18"/>
                <a:cs typeface="Aparajita" panose="020B0604020202020204" pitchFamily="34" charset="0"/>
              </a:rPr>
              <a:t>Борьба «гёзов» за независимость от Испании и протестантскую веру.</a:t>
            </a:r>
          </a:p>
          <a:p>
            <a:pPr marL="342900" indent="-342900">
              <a:lnSpc>
                <a:spcPct val="70000"/>
              </a:lnSpc>
              <a:spcBef>
                <a:spcPts val="473"/>
              </a:spcBef>
              <a:spcAft>
                <a:spcPts val="0"/>
              </a:spcAft>
            </a:pPr>
            <a:r>
              <a:rPr lang="ru-RU" sz="2000" dirty="0">
                <a:solidFill>
                  <a:srgbClr val="4E3B30"/>
                </a:solidFill>
                <a:latin typeface="" pitchFamily="18"/>
                <a:cs typeface="Aparajita" panose="020B0604020202020204" pitchFamily="34" charset="0"/>
              </a:rPr>
              <a:t>Продуктовая блокада со стороны Испании.</a:t>
            </a:r>
          </a:p>
          <a:p>
            <a:pPr marL="342900" indent="-342900">
              <a:lnSpc>
                <a:spcPct val="70000"/>
              </a:lnSpc>
              <a:spcBef>
                <a:spcPts val="473"/>
              </a:spcBef>
              <a:spcAft>
                <a:spcPts val="0"/>
              </a:spcAft>
            </a:pPr>
            <a:r>
              <a:rPr lang="ru-RU" sz="2000" dirty="0">
                <a:solidFill>
                  <a:srgbClr val="4E3B30"/>
                </a:solidFill>
                <a:latin typeface="" pitchFamily="18"/>
                <a:cs typeface="Aparajita" panose="020B0604020202020204" pitchFamily="34" charset="0"/>
              </a:rPr>
              <a:t>Изгнание иудеев из Испании (1492) и Португалии  (1496), нашедших приют в Голландии и Англии.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4844084" y="1557412"/>
            <a:ext cx="4027487" cy="1079500"/>
          </a:xfrm>
        </p:spPr>
        <p:txBody>
          <a:bodyPr wrap="square" lIns="91440" tIns="45720" rIns="91440" bIns="45720" anchor="t" anchorCtr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342720" lvl="0" indent="-342720">
              <a:lnSpc>
                <a:spcPct val="70000"/>
              </a:lnSpc>
              <a:spcBef>
                <a:spcPts val="473"/>
              </a:spcBef>
              <a:spcAft>
                <a:spcPts val="0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1900" dirty="0">
                <a:solidFill>
                  <a:srgbClr val="4E3B30"/>
                </a:solidFill>
                <a:latin typeface="" pitchFamily="18"/>
              </a:rPr>
              <a:t>	</a:t>
            </a:r>
            <a:r>
              <a:rPr lang="ru-RU" sz="1900" b="1" dirty="0">
                <a:solidFill>
                  <a:srgbClr val="4E3B30"/>
                </a:solidFill>
                <a:latin typeface="" pitchFamily="18"/>
              </a:rPr>
              <a:t>Символ «братства гёзов (нищих)» - борцов за независимость Голландии от владычества Испании</a:t>
            </a:r>
          </a:p>
        </p:txBody>
      </p:sp>
      <p:pic>
        <p:nvPicPr>
          <p:cNvPr id="5" name="Picture 7" descr="Картинка 49 из 5411">
            <a:hlinkClick r:id="rId4" action="ppaction://program"/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04048" y="2636912"/>
            <a:ext cx="3707560" cy="2615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9240" y="189000"/>
            <a:ext cx="8791560" cy="8413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23528" y="1268760"/>
            <a:ext cx="3848100" cy="4851400"/>
          </a:xfrm>
        </p:spPr>
        <p:txBody>
          <a:bodyPr wrap="square" lIns="91440" tIns="45720" rIns="91440" bIns="45720" anchor="t" anchorCtr="0">
            <a:normAutofit fontScale="92500"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ctr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4E3B30"/>
                </a:solidFill>
                <a:latin typeface="" pitchFamily="18"/>
              </a:rPr>
              <a:t>Агрикультурная революция</a:t>
            </a:r>
          </a:p>
          <a:p>
            <a:pPr marL="0" lvl="0" indent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0A22E"/>
              </a:buClr>
              <a:buNone/>
            </a:pPr>
            <a:r>
              <a:rPr lang="ru-RU" sz="2200" dirty="0">
                <a:solidFill>
                  <a:srgbClr val="4E3B30"/>
                </a:solidFill>
                <a:latin typeface="" pitchFamily="18"/>
              </a:rPr>
              <a:t>Переход от натурального хозяйства к рыночно-ориентированному сельскому хозяйству.</a:t>
            </a:r>
          </a:p>
          <a:p>
            <a:pPr marL="0" lvl="0" indent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0A22E"/>
              </a:buClr>
              <a:buNone/>
            </a:pPr>
            <a:r>
              <a:rPr lang="ru-RU" sz="2200" dirty="0">
                <a:solidFill>
                  <a:srgbClr val="4E3B30"/>
                </a:solidFill>
                <a:latin typeface="" pitchFamily="18"/>
              </a:rPr>
              <a:t>Начало узкой специализации отдельных хозяйств (мясо-молочная, производство шерсти, культивация тюльпанов).</a:t>
            </a:r>
          </a:p>
          <a:p>
            <a:pPr marL="0" lvl="0" indent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0A22E"/>
              </a:buClr>
              <a:buNone/>
            </a:pPr>
            <a:r>
              <a:rPr lang="ru-RU" sz="2200" dirty="0">
                <a:solidFill>
                  <a:srgbClr val="4E3B30"/>
                </a:solidFill>
                <a:latin typeface="" pitchFamily="18"/>
              </a:rPr>
              <a:t>Соединение сельского хозяйства с промышленным производством.</a:t>
            </a:r>
          </a:p>
          <a:p>
            <a:pPr marL="0" lvl="0" indent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0A22E"/>
              </a:buClr>
              <a:buNone/>
            </a:pPr>
            <a:r>
              <a:rPr lang="ru-RU" sz="2200" dirty="0">
                <a:solidFill>
                  <a:srgbClr val="4E3B30"/>
                </a:solidFill>
                <a:latin typeface="" pitchFamily="18"/>
              </a:rPr>
              <a:t>Использование научных знаний для совершенствования сельского хозяйства (мелиорация).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4932040" y="1196752"/>
            <a:ext cx="3659187" cy="5184775"/>
          </a:xfrm>
        </p:spPr>
        <p:txBody>
          <a:bodyPr wrap="square" lIns="91440" tIns="45720" rIns="91440" bIns="45720" anchor="t" anchorCtr="0">
            <a:normAutofit lnSpcReduction="10000"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ctr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4E3B30"/>
                </a:solidFill>
                <a:latin typeface="" pitchFamily="18"/>
              </a:rPr>
              <a:t>Этапы:</a:t>
            </a:r>
          </a:p>
          <a:p>
            <a:pPr marL="0" lvl="0" indent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0A22E"/>
              </a:buClr>
              <a:buNone/>
            </a:pPr>
            <a:r>
              <a:rPr lang="ru-RU" sz="2200" b="1" dirty="0">
                <a:solidFill>
                  <a:srgbClr val="4E3B30"/>
                </a:solidFill>
                <a:latin typeface="" pitchFamily="18"/>
              </a:rPr>
              <a:t>Начало</a:t>
            </a:r>
            <a:r>
              <a:rPr lang="ru-RU" sz="2200" dirty="0">
                <a:solidFill>
                  <a:srgbClr val="4E3B30"/>
                </a:solidFill>
                <a:latin typeface="" pitchFamily="18"/>
              </a:rPr>
              <a:t> – «отвоевание суши». Строительство дамб, осушение прибрежных районов, нанесение плодородного слоя и начало земледелия.</a:t>
            </a:r>
          </a:p>
          <a:p>
            <a:pPr marL="0" lvl="0" indent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0A22E"/>
              </a:buClr>
              <a:buNone/>
            </a:pPr>
            <a:r>
              <a:rPr lang="ru-RU" sz="2200" b="1" dirty="0">
                <a:solidFill>
                  <a:srgbClr val="4E3B30"/>
                </a:solidFill>
                <a:latin typeface="" pitchFamily="18"/>
              </a:rPr>
              <a:t>Продолжение</a:t>
            </a:r>
            <a:r>
              <a:rPr lang="ru-RU" sz="2200" dirty="0">
                <a:solidFill>
                  <a:srgbClr val="4E3B30"/>
                </a:solidFill>
                <a:latin typeface="" pitchFamily="18"/>
              </a:rPr>
              <a:t>: выделение отраслей с/х, ориентированных на рынок в масштабах Европы: молочные продукты, овощи, элитные породы скота, тюльпаны.</a:t>
            </a:r>
          </a:p>
          <a:p>
            <a:pPr marL="0" lvl="0" indent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0A22E"/>
              </a:buClr>
              <a:buNone/>
            </a:pPr>
            <a:r>
              <a:rPr lang="ru-RU" sz="2200" b="1" dirty="0">
                <a:solidFill>
                  <a:srgbClr val="4E3B30"/>
                </a:solidFill>
                <a:latin typeface="" pitchFamily="18"/>
              </a:rPr>
              <a:t>Завершение</a:t>
            </a:r>
            <a:r>
              <a:rPr lang="ru-RU" sz="2200" dirty="0">
                <a:solidFill>
                  <a:srgbClr val="4E3B30"/>
                </a:solidFill>
                <a:latin typeface="" pitchFamily="18"/>
              </a:rPr>
              <a:t>: переход к  массовому выращиванию овец и производству шерсти и шерстяных тканей.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5120" y="219240"/>
            <a:ext cx="8796600" cy="14381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55576" y="1844824"/>
            <a:ext cx="3168650" cy="1960563"/>
          </a:xfrm>
        </p:spPr>
        <p:txBody>
          <a:bodyPr wrap="square" lIns="91440" tIns="45720" rIns="91440" bIns="45720" anchor="t" anchorCtr="0">
            <a:norm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342720" lvl="0" indent="-342720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E3B30"/>
                </a:solidFill>
                <a:latin typeface="" pitchFamily="18"/>
              </a:rPr>
              <a:t>Содержание </a:t>
            </a:r>
            <a:r>
              <a:rPr lang="ru-RU" sz="2400" dirty="0">
                <a:solidFill>
                  <a:srgbClr val="4E3B30"/>
                </a:solidFill>
                <a:latin typeface="" pitchFamily="18"/>
              </a:rPr>
              <a:t>–формирование рыночно-ориентированного мануфактурного производства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4084615" y="1413049"/>
            <a:ext cx="4718050" cy="3240087"/>
          </a:xfrm>
        </p:spPr>
        <p:txBody>
          <a:bodyPr wrap="square" lIns="91440" tIns="45720" rIns="91440" bIns="45720" anchor="t" anchorCtr="0">
            <a:normAutofit fontScale="92500" lnSpcReduction="10000"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342720" lvl="0" indent="-342720" algn="ctr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E3B30"/>
                </a:solidFill>
                <a:latin typeface="" pitchFamily="18"/>
              </a:rPr>
              <a:t>Проявления:</a:t>
            </a:r>
          </a:p>
          <a:p>
            <a:pPr marL="0" lvl="0" indent="0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"/>
            </a:pPr>
            <a:r>
              <a:rPr lang="ru-RU" sz="2400" dirty="0">
                <a:solidFill>
                  <a:srgbClr val="4E3B30"/>
                </a:solidFill>
                <a:latin typeface="" pitchFamily="18"/>
              </a:rPr>
              <a:t>Внедрение механизмов (водяных колес и ветряных насосов).</a:t>
            </a:r>
          </a:p>
          <a:p>
            <a:pPr marL="0" lvl="0" indent="0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"/>
            </a:pPr>
            <a:r>
              <a:rPr lang="ru-RU" sz="2400" dirty="0">
                <a:solidFill>
                  <a:srgbClr val="4E3B30"/>
                </a:solidFill>
                <a:latin typeface="" pitchFamily="18"/>
              </a:rPr>
              <a:t>Создание «сельдевых флотилий» - малых быстроходных судов.</a:t>
            </a:r>
          </a:p>
          <a:p>
            <a:pPr marL="0" lvl="0" indent="0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"/>
            </a:pPr>
            <a:r>
              <a:rPr lang="ru-RU" sz="2400" dirty="0">
                <a:solidFill>
                  <a:srgbClr val="4E3B30"/>
                </a:solidFill>
                <a:latin typeface="" pitchFamily="18"/>
              </a:rPr>
              <a:t>Переход к стандартизации в судостроении.</a:t>
            </a:r>
          </a:p>
          <a:p>
            <a:pPr marL="0" lvl="0" indent="0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 pitchFamily="18"/>
              <a:buChar char=""/>
            </a:pPr>
            <a:r>
              <a:rPr lang="ru-RU" sz="2400" dirty="0">
                <a:solidFill>
                  <a:srgbClr val="4E3B30"/>
                </a:solidFill>
                <a:latin typeface="" pitchFamily="18"/>
              </a:rPr>
              <a:t>Появление шерстяных и ткаческих мануфактур (голландское полотно и голландское кружево).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4000" y="4002119"/>
            <a:ext cx="3456000" cy="23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643280" y="4653136"/>
            <a:ext cx="3600720" cy="199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33375"/>
            <a:ext cx="6943725" cy="696913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dirty="0"/>
              <a:t>Создание абсолютных монархий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223963" y="1341438"/>
            <a:ext cx="7920037" cy="2476500"/>
          </a:xfrm>
        </p:spPr>
        <p:txBody>
          <a:bodyPr wrap="square">
            <a:sp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Испания — I пол. XVI века (Филип II), до восстания Нидерландов и начала экономического упадка.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Англия: к. XVI — I пол. XVII вв. (Елизавета I, Яков и Карл Стюарты).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Франция — с 20-х гг. XVII (Людовики XIII и XIV).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Швеция: XVII (от Густава II Адольфа до Карла XII).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221088"/>
            <a:ext cx="8208912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Абсолютная монархия: </a:t>
            </a:r>
            <a:r>
              <a:rPr lang="ru-RU" sz="1600" dirty="0"/>
              <a:t>форма феодального государства, при которой монарху принадлежит неограниченная верховная власть. При абсолютизме государство достигает наивысшей степени централизации, создаются разветвленный бюрократический аппарат, постоянная армия и полиция; деятельность органов сословного представительства, как правило, прекращается.</a:t>
            </a:r>
          </a:p>
          <a:p>
            <a:pPr algn="r"/>
            <a:r>
              <a:rPr lang="ru-RU" sz="1600" dirty="0"/>
              <a:t>Большой энциклопедический словарь. М. 2007.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99592" y="156928"/>
            <a:ext cx="7770812" cy="1036637"/>
          </a:xfrm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dirty="0"/>
              <a:t>Содержание абсолютной монархии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95536" y="1412776"/>
            <a:ext cx="5076825" cy="4016375"/>
          </a:xfrm>
        </p:spPr>
        <p:txBody>
          <a:bodyPr wrap="square">
            <a:sp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z="2000" b="1" dirty="0">
                <a:latin typeface="" pitchFamily="18"/>
              </a:rPr>
              <a:t>Экономика:</a:t>
            </a:r>
            <a:r>
              <a:rPr lang="ru-RU" sz="2000" dirty="0">
                <a:latin typeface="" pitchFamily="18"/>
              </a:rPr>
              <a:t> формирование единого рынка в масштабе государства.</a:t>
            </a:r>
          </a:p>
          <a:p>
            <a:pPr lvl="0"/>
            <a:r>
              <a:rPr lang="ru-RU" sz="2000" b="1" dirty="0">
                <a:latin typeface="" pitchFamily="18"/>
              </a:rPr>
              <a:t>Власть:</a:t>
            </a:r>
            <a:r>
              <a:rPr lang="ru-RU" sz="2000" dirty="0">
                <a:latin typeface="" pitchFamily="18"/>
              </a:rPr>
              <a:t> централизация всех форм власти и сосредоточение ее в руках монарха.</a:t>
            </a:r>
          </a:p>
          <a:p>
            <a:pPr lvl="0"/>
            <a:r>
              <a:rPr lang="ru-RU" sz="2000" b="1" dirty="0">
                <a:latin typeface="" pitchFamily="18"/>
              </a:rPr>
              <a:t>Социальная сфера: </a:t>
            </a:r>
            <a:r>
              <a:rPr lang="ru-RU" sz="2000" dirty="0">
                <a:latin typeface="" pitchFamily="18"/>
              </a:rPr>
              <a:t>формирование трех социальных «опор»: бюргерства, «дворянства шпаги» и «дворянства пера».</a:t>
            </a:r>
          </a:p>
          <a:p>
            <a:pPr lvl="0"/>
            <a:r>
              <a:rPr lang="ru-RU" sz="2000" b="1" dirty="0">
                <a:latin typeface="" pitchFamily="18"/>
              </a:rPr>
              <a:t>Управление: </a:t>
            </a:r>
            <a:r>
              <a:rPr lang="ru-RU" sz="2000" dirty="0">
                <a:latin typeface="" pitchFamily="18"/>
              </a:rPr>
              <a:t>чиновники, по королевским «ордонансам».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92000" y="1224000"/>
            <a:ext cx="1188000" cy="18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056000" y="2088000"/>
            <a:ext cx="1714319" cy="204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903999" y="3960000"/>
            <a:ext cx="1944000" cy="25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438</TotalTime>
  <Words>2160</Words>
  <Application>Microsoft Office PowerPoint</Application>
  <PresentationFormat>Экран (4:3)</PresentationFormat>
  <Paragraphs>179</Paragraphs>
  <Slides>26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Franklin Gothic Book</vt:lpstr>
      <vt:lpstr>Palatino Linotype</vt:lpstr>
      <vt:lpstr>StarSymbol</vt:lpstr>
      <vt:lpstr>Times New Roman</vt:lpstr>
      <vt:lpstr>Wingdings</vt:lpstr>
      <vt:lpstr>Wingdings 2</vt:lpstr>
      <vt:lpstr>Исполнительная</vt:lpstr>
      <vt:lpstr>История России</vt:lpstr>
      <vt:lpstr>Презентация PowerPoint</vt:lpstr>
      <vt:lpstr>Эффекты формирования глобальной торговли</vt:lpstr>
      <vt:lpstr>Главные тренды в европейском развитии</vt:lpstr>
      <vt:lpstr>Презентация PowerPoint</vt:lpstr>
      <vt:lpstr>Презентация PowerPoint</vt:lpstr>
      <vt:lpstr>Презентация PowerPoint</vt:lpstr>
      <vt:lpstr>Создание абсолютных монархий</vt:lpstr>
      <vt:lpstr>Содержание абсолютной монархии</vt:lpstr>
      <vt:lpstr>Экономика России в XVII веке</vt:lpstr>
      <vt:lpstr>Социальные отношения</vt:lpstr>
      <vt:lpstr>Российское государство в XVII веке</vt:lpstr>
      <vt:lpstr>Элемент I. «Симфония» царской и патриаршей власти</vt:lpstr>
      <vt:lpstr>Элемент II. Земские соборы.</vt:lpstr>
      <vt:lpstr>Эволюция сословно-представительной монархии в XVII веке</vt:lpstr>
      <vt:lpstr>Элемент III: «благочиние»</vt:lpstr>
      <vt:lpstr>Центральное событие XVII века: принятие Соборного Уложения 1649 г.</vt:lpstr>
      <vt:lpstr>Проблемы государственного развития:</vt:lpstr>
      <vt:lpstr>Нарастание кризисных тенденций</vt:lpstr>
      <vt:lpstr>«Разинщина»: бунт, разбой или форма гражданской войны?</vt:lpstr>
      <vt:lpstr>Центральное событие № 2. Раскол РПЦ</vt:lpstr>
      <vt:lpstr>Цивилизационный выбор XVII века</vt:lpstr>
      <vt:lpstr>Как решают</vt:lpstr>
      <vt:lpstr>Россия: начало цивилизационного раскола</vt:lpstr>
      <vt:lpstr>Первые элементы модернизации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в XVII веке</dc:title>
  <dc:creator>User</dc:creator>
  <cp:lastModifiedBy>Константин Соловьев</cp:lastModifiedBy>
  <cp:revision>28</cp:revision>
  <dcterms:modified xsi:type="dcterms:W3CDTF">2023-08-24T11:20:57Z</dcterms:modified>
</cp:coreProperties>
</file>