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sldIdLst>
    <p:sldId id="256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80" r:id="rId12"/>
    <p:sldId id="272" r:id="rId13"/>
    <p:sldId id="273" r:id="rId14"/>
    <p:sldId id="274" r:id="rId15"/>
    <p:sldId id="300" r:id="rId16"/>
    <p:sldId id="301" r:id="rId17"/>
    <p:sldId id="277" r:id="rId18"/>
    <p:sldId id="278" r:id="rId19"/>
    <p:sldId id="279" r:id="rId20"/>
    <p:sldId id="287" r:id="rId21"/>
    <p:sldId id="288" r:id="rId22"/>
    <p:sldId id="289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FE513-82A9-4501-BDDD-02CF3040316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71612E-BF9C-4219-8DB4-929087222BE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Свобода</a:t>
          </a:r>
          <a:endParaRPr lang="ru-RU" dirty="0"/>
        </a:p>
      </dgm:t>
    </dgm:pt>
    <dgm:pt modelId="{E9DFFE44-75EC-4E43-B787-34BDC84E56C4}" type="parTrans" cxnId="{F20C79B9-BBF5-4361-9611-96D8095F1B46}">
      <dgm:prSet/>
      <dgm:spPr/>
      <dgm:t>
        <a:bodyPr/>
        <a:lstStyle/>
        <a:p>
          <a:endParaRPr lang="ru-RU"/>
        </a:p>
      </dgm:t>
    </dgm:pt>
    <dgm:pt modelId="{4E236E2B-5BC2-4368-B754-1B078BA001B6}" type="sibTrans" cxnId="{F20C79B9-BBF5-4361-9611-96D8095F1B46}">
      <dgm:prSet/>
      <dgm:spPr/>
      <dgm:t>
        <a:bodyPr/>
        <a:lstStyle/>
        <a:p>
          <a:endParaRPr lang="ru-RU"/>
        </a:p>
      </dgm:t>
    </dgm:pt>
    <dgm:pt modelId="{DD2C6EE6-FD3B-4219-AF3B-1F1B8F00AF2B}">
      <dgm:prSet phldrT="[Текст]" custT="1"/>
      <dgm:spPr/>
      <dgm:t>
        <a:bodyPr/>
        <a:lstStyle/>
        <a:p>
          <a:r>
            <a:rPr lang="ru-RU" sz="2400" dirty="0" smtClean="0"/>
            <a:t>У власти либералы. Они вводят политические свободы и набор гражданских прав  </a:t>
          </a:r>
          <a:endParaRPr lang="ru-RU" sz="2400" dirty="0"/>
        </a:p>
      </dgm:t>
    </dgm:pt>
    <dgm:pt modelId="{151A3B03-8145-4B94-85D0-867152F6463D}" type="parTrans" cxnId="{92B4E6D7-4282-4E62-8BF7-6B2E350DE471}">
      <dgm:prSet/>
      <dgm:spPr/>
      <dgm:t>
        <a:bodyPr/>
        <a:lstStyle/>
        <a:p>
          <a:endParaRPr lang="ru-RU"/>
        </a:p>
      </dgm:t>
    </dgm:pt>
    <dgm:pt modelId="{451FCC1E-B876-4799-B841-40490DA9F97F}" type="sibTrans" cxnId="{92B4E6D7-4282-4E62-8BF7-6B2E350DE471}">
      <dgm:prSet/>
      <dgm:spPr/>
      <dgm:t>
        <a:bodyPr/>
        <a:lstStyle/>
        <a:p>
          <a:endParaRPr lang="ru-RU"/>
        </a:p>
      </dgm:t>
    </dgm:pt>
    <dgm:pt modelId="{F5A02A03-D4F1-4C5E-9E5E-7BE19074922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Равенство</a:t>
          </a:r>
          <a:endParaRPr lang="ru-RU" dirty="0"/>
        </a:p>
      </dgm:t>
    </dgm:pt>
    <dgm:pt modelId="{2AD4917D-9424-43A4-BD67-355DFF81F348}" type="parTrans" cxnId="{04F1C16F-525A-473A-9F38-F88E8E88644B}">
      <dgm:prSet/>
      <dgm:spPr/>
      <dgm:t>
        <a:bodyPr/>
        <a:lstStyle/>
        <a:p>
          <a:endParaRPr lang="ru-RU"/>
        </a:p>
      </dgm:t>
    </dgm:pt>
    <dgm:pt modelId="{E065D538-836D-4854-BC6B-CBA2F0068829}" type="sibTrans" cxnId="{04F1C16F-525A-473A-9F38-F88E8E88644B}">
      <dgm:prSet/>
      <dgm:spPr/>
      <dgm:t>
        <a:bodyPr/>
        <a:lstStyle/>
        <a:p>
          <a:endParaRPr lang="ru-RU"/>
        </a:p>
      </dgm:t>
    </dgm:pt>
    <dgm:pt modelId="{F783FAFC-EEA9-4222-BDA1-47F57484463B}">
      <dgm:prSet phldrT="[Текст]" custT="1"/>
      <dgm:spPr/>
      <dgm:t>
        <a:bodyPr/>
        <a:lstStyle/>
        <a:p>
          <a:r>
            <a:rPr lang="ru-RU" sz="2400" dirty="0" smtClean="0"/>
            <a:t>У власти умеренные демократы. Они начинают аграрную реформу и формируют программу частичного перераспределения доходов в пользу бедных слоев населения.</a:t>
          </a:r>
          <a:endParaRPr lang="ru-RU" sz="2400" dirty="0"/>
        </a:p>
      </dgm:t>
    </dgm:pt>
    <dgm:pt modelId="{3197F41E-7545-432B-992E-1136DF3168E5}" type="parTrans" cxnId="{7EFBB609-5A85-42EF-BF05-BFE146E37856}">
      <dgm:prSet/>
      <dgm:spPr/>
      <dgm:t>
        <a:bodyPr/>
        <a:lstStyle/>
        <a:p>
          <a:endParaRPr lang="ru-RU"/>
        </a:p>
      </dgm:t>
    </dgm:pt>
    <dgm:pt modelId="{472D7BBE-017B-41FA-A3DD-BFBB558EF478}" type="sibTrans" cxnId="{7EFBB609-5A85-42EF-BF05-BFE146E37856}">
      <dgm:prSet/>
      <dgm:spPr/>
      <dgm:t>
        <a:bodyPr/>
        <a:lstStyle/>
        <a:p>
          <a:endParaRPr lang="ru-RU"/>
        </a:p>
      </dgm:t>
    </dgm:pt>
    <dgm:pt modelId="{7E180EF4-558C-4313-8CEC-15C946A1E5F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Братство</a:t>
          </a:r>
          <a:endParaRPr lang="ru-RU" dirty="0"/>
        </a:p>
      </dgm:t>
    </dgm:pt>
    <dgm:pt modelId="{A09947F2-3D93-420C-8731-117C735E6BAE}" type="parTrans" cxnId="{440BA987-1689-4041-8F57-5AEEBA95576D}">
      <dgm:prSet/>
      <dgm:spPr/>
      <dgm:t>
        <a:bodyPr/>
        <a:lstStyle/>
        <a:p>
          <a:endParaRPr lang="ru-RU"/>
        </a:p>
      </dgm:t>
    </dgm:pt>
    <dgm:pt modelId="{45096F27-6C99-425C-8522-6B0A1F1778E6}" type="sibTrans" cxnId="{440BA987-1689-4041-8F57-5AEEBA95576D}">
      <dgm:prSet/>
      <dgm:spPr/>
      <dgm:t>
        <a:bodyPr/>
        <a:lstStyle/>
        <a:p>
          <a:endParaRPr lang="ru-RU"/>
        </a:p>
      </dgm:t>
    </dgm:pt>
    <dgm:pt modelId="{E1E1AC09-B3A8-4D76-BC95-AD95DB808971}">
      <dgm:prSet phldrT="[Текст]"/>
      <dgm:spPr/>
      <dgm:t>
        <a:bodyPr/>
        <a:lstStyle/>
        <a:p>
          <a:r>
            <a:rPr lang="ru-RU" dirty="0" smtClean="0"/>
            <a:t>У власти радикальные демократы («уравнители»). Их идеал – уничтожение частной собственности и ликвидация рыночных отношений.</a:t>
          </a:r>
          <a:endParaRPr lang="ru-RU" dirty="0"/>
        </a:p>
      </dgm:t>
    </dgm:pt>
    <dgm:pt modelId="{45E66889-9F0D-4E00-BC62-28AFB5E7F0AD}" type="parTrans" cxnId="{BAA3209B-B330-41F0-96D7-7525815DDED7}">
      <dgm:prSet/>
      <dgm:spPr/>
      <dgm:t>
        <a:bodyPr/>
        <a:lstStyle/>
        <a:p>
          <a:endParaRPr lang="ru-RU"/>
        </a:p>
      </dgm:t>
    </dgm:pt>
    <dgm:pt modelId="{64E2BF0E-D069-49FC-9D53-3CB50F4F734D}" type="sibTrans" cxnId="{BAA3209B-B330-41F0-96D7-7525815DDED7}">
      <dgm:prSet/>
      <dgm:spPr/>
      <dgm:t>
        <a:bodyPr/>
        <a:lstStyle/>
        <a:p>
          <a:endParaRPr lang="ru-RU"/>
        </a:p>
      </dgm:t>
    </dgm:pt>
    <dgm:pt modelId="{E0A23C9B-264B-4B0C-9C38-BDDFC76E1069}" type="pres">
      <dgm:prSet presAssocID="{626FE513-82A9-4501-BDDD-02CF304031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6B32FC-C2B5-495A-92F8-1AFCC1E15BD5}" type="pres">
      <dgm:prSet presAssocID="{0871612E-BF9C-4219-8DB4-929087222BE0}" presName="composite" presStyleCnt="0"/>
      <dgm:spPr/>
    </dgm:pt>
    <dgm:pt modelId="{8B244FCC-04A8-42F4-8F96-3DD31EB9294E}" type="pres">
      <dgm:prSet presAssocID="{0871612E-BF9C-4219-8DB4-929087222BE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8B80D-549A-47E9-B268-BA2313359ABC}" type="pres">
      <dgm:prSet presAssocID="{0871612E-BF9C-4219-8DB4-929087222BE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AB4D3-D4ED-45B8-98D5-CF8CB4D93340}" type="pres">
      <dgm:prSet presAssocID="{4E236E2B-5BC2-4368-B754-1B078BA001B6}" presName="sp" presStyleCnt="0"/>
      <dgm:spPr/>
    </dgm:pt>
    <dgm:pt modelId="{55AC411E-6514-4C15-A389-7E663D831F58}" type="pres">
      <dgm:prSet presAssocID="{F5A02A03-D4F1-4C5E-9E5E-7BE19074922B}" presName="composite" presStyleCnt="0"/>
      <dgm:spPr/>
    </dgm:pt>
    <dgm:pt modelId="{89F82EBB-2A45-48BA-BBF5-455268BB1B57}" type="pres">
      <dgm:prSet presAssocID="{F5A02A03-D4F1-4C5E-9E5E-7BE1907492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B4A76-4D13-46A6-B842-50EEE84017A1}" type="pres">
      <dgm:prSet presAssocID="{F5A02A03-D4F1-4C5E-9E5E-7BE19074922B}" presName="descendantText" presStyleLbl="alignAcc1" presStyleIdx="1" presStyleCnt="3" custScaleY="143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47D92-34D8-45FD-804D-6B91A4397F6D}" type="pres">
      <dgm:prSet presAssocID="{E065D538-836D-4854-BC6B-CBA2F0068829}" presName="sp" presStyleCnt="0"/>
      <dgm:spPr/>
    </dgm:pt>
    <dgm:pt modelId="{78B08C3E-A19A-4E43-820D-AC59F0B4519D}" type="pres">
      <dgm:prSet presAssocID="{7E180EF4-558C-4313-8CEC-15C946A1E5FD}" presName="composite" presStyleCnt="0"/>
      <dgm:spPr/>
    </dgm:pt>
    <dgm:pt modelId="{18D08413-D23E-4F35-93E0-1A2DC6DFEAA8}" type="pres">
      <dgm:prSet presAssocID="{7E180EF4-558C-4313-8CEC-15C946A1E5F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C64B3-B645-40A8-AEC3-1944B1E16239}" type="pres">
      <dgm:prSet presAssocID="{7E180EF4-558C-4313-8CEC-15C946A1E5FD}" presName="descendantText" presStyleLbl="alignAcc1" presStyleIdx="2" presStyleCnt="3" custScaleY="158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F1C16F-525A-473A-9F38-F88E8E88644B}" srcId="{626FE513-82A9-4501-BDDD-02CF30403160}" destId="{F5A02A03-D4F1-4C5E-9E5E-7BE19074922B}" srcOrd="1" destOrd="0" parTransId="{2AD4917D-9424-43A4-BD67-355DFF81F348}" sibTransId="{E065D538-836D-4854-BC6B-CBA2F0068829}"/>
    <dgm:cxn modelId="{F0F5970E-B632-4466-AC57-F30859488BEB}" type="presOf" srcId="{F783FAFC-EEA9-4222-BDA1-47F57484463B}" destId="{4EBB4A76-4D13-46A6-B842-50EEE84017A1}" srcOrd="0" destOrd="0" presId="urn:microsoft.com/office/officeart/2005/8/layout/chevron2"/>
    <dgm:cxn modelId="{7EFBB609-5A85-42EF-BF05-BFE146E37856}" srcId="{F5A02A03-D4F1-4C5E-9E5E-7BE19074922B}" destId="{F783FAFC-EEA9-4222-BDA1-47F57484463B}" srcOrd="0" destOrd="0" parTransId="{3197F41E-7545-432B-992E-1136DF3168E5}" sibTransId="{472D7BBE-017B-41FA-A3DD-BFBB558EF478}"/>
    <dgm:cxn modelId="{72606136-5814-43D3-B3B1-FD0A5327EB00}" type="presOf" srcId="{F5A02A03-D4F1-4C5E-9E5E-7BE19074922B}" destId="{89F82EBB-2A45-48BA-BBF5-455268BB1B57}" srcOrd="0" destOrd="0" presId="urn:microsoft.com/office/officeart/2005/8/layout/chevron2"/>
    <dgm:cxn modelId="{F79238CB-DAA2-4408-8DE3-891EB09F6A00}" type="presOf" srcId="{7E180EF4-558C-4313-8CEC-15C946A1E5FD}" destId="{18D08413-D23E-4F35-93E0-1A2DC6DFEAA8}" srcOrd="0" destOrd="0" presId="urn:microsoft.com/office/officeart/2005/8/layout/chevron2"/>
    <dgm:cxn modelId="{92B4E6D7-4282-4E62-8BF7-6B2E350DE471}" srcId="{0871612E-BF9C-4219-8DB4-929087222BE0}" destId="{DD2C6EE6-FD3B-4219-AF3B-1F1B8F00AF2B}" srcOrd="0" destOrd="0" parTransId="{151A3B03-8145-4B94-85D0-867152F6463D}" sibTransId="{451FCC1E-B876-4799-B841-40490DA9F97F}"/>
    <dgm:cxn modelId="{BAA3209B-B330-41F0-96D7-7525815DDED7}" srcId="{7E180EF4-558C-4313-8CEC-15C946A1E5FD}" destId="{E1E1AC09-B3A8-4D76-BC95-AD95DB808971}" srcOrd="0" destOrd="0" parTransId="{45E66889-9F0D-4E00-BC62-28AFB5E7F0AD}" sibTransId="{64E2BF0E-D069-49FC-9D53-3CB50F4F734D}"/>
    <dgm:cxn modelId="{F20C79B9-BBF5-4361-9611-96D8095F1B46}" srcId="{626FE513-82A9-4501-BDDD-02CF30403160}" destId="{0871612E-BF9C-4219-8DB4-929087222BE0}" srcOrd="0" destOrd="0" parTransId="{E9DFFE44-75EC-4E43-B787-34BDC84E56C4}" sibTransId="{4E236E2B-5BC2-4368-B754-1B078BA001B6}"/>
    <dgm:cxn modelId="{A0BFD18E-A0FF-427E-BAC3-5A612780F135}" type="presOf" srcId="{626FE513-82A9-4501-BDDD-02CF30403160}" destId="{E0A23C9B-264B-4B0C-9C38-BDDFC76E1069}" srcOrd="0" destOrd="0" presId="urn:microsoft.com/office/officeart/2005/8/layout/chevron2"/>
    <dgm:cxn modelId="{B60859A8-39C6-45E7-A080-B7E6837F0AA7}" type="presOf" srcId="{DD2C6EE6-FD3B-4219-AF3B-1F1B8F00AF2B}" destId="{14E8B80D-549A-47E9-B268-BA2313359ABC}" srcOrd="0" destOrd="0" presId="urn:microsoft.com/office/officeart/2005/8/layout/chevron2"/>
    <dgm:cxn modelId="{9A74A70D-E036-42E4-A4F5-279F1467E5E5}" type="presOf" srcId="{E1E1AC09-B3A8-4D76-BC95-AD95DB808971}" destId="{834C64B3-B645-40A8-AEC3-1944B1E16239}" srcOrd="0" destOrd="0" presId="urn:microsoft.com/office/officeart/2005/8/layout/chevron2"/>
    <dgm:cxn modelId="{8CF21356-0711-4D78-872B-59A98FF690E3}" type="presOf" srcId="{0871612E-BF9C-4219-8DB4-929087222BE0}" destId="{8B244FCC-04A8-42F4-8F96-3DD31EB9294E}" srcOrd="0" destOrd="0" presId="urn:microsoft.com/office/officeart/2005/8/layout/chevron2"/>
    <dgm:cxn modelId="{440BA987-1689-4041-8F57-5AEEBA95576D}" srcId="{626FE513-82A9-4501-BDDD-02CF30403160}" destId="{7E180EF4-558C-4313-8CEC-15C946A1E5FD}" srcOrd="2" destOrd="0" parTransId="{A09947F2-3D93-420C-8731-117C735E6BAE}" sibTransId="{45096F27-6C99-425C-8522-6B0A1F1778E6}"/>
    <dgm:cxn modelId="{F017F1FF-F8AA-459A-AF48-59FA5DEF5E61}" type="presParOf" srcId="{E0A23C9B-264B-4B0C-9C38-BDDFC76E1069}" destId="{716B32FC-C2B5-495A-92F8-1AFCC1E15BD5}" srcOrd="0" destOrd="0" presId="urn:microsoft.com/office/officeart/2005/8/layout/chevron2"/>
    <dgm:cxn modelId="{5733F71F-AB96-4D37-93F4-F7433547D352}" type="presParOf" srcId="{716B32FC-C2B5-495A-92F8-1AFCC1E15BD5}" destId="{8B244FCC-04A8-42F4-8F96-3DD31EB9294E}" srcOrd="0" destOrd="0" presId="urn:microsoft.com/office/officeart/2005/8/layout/chevron2"/>
    <dgm:cxn modelId="{50460A2D-E280-4CD2-96F8-3A89EE34250C}" type="presParOf" srcId="{716B32FC-C2B5-495A-92F8-1AFCC1E15BD5}" destId="{14E8B80D-549A-47E9-B268-BA2313359ABC}" srcOrd="1" destOrd="0" presId="urn:microsoft.com/office/officeart/2005/8/layout/chevron2"/>
    <dgm:cxn modelId="{BB648180-E61E-4A8B-9AB0-6C951DB7AA9D}" type="presParOf" srcId="{E0A23C9B-264B-4B0C-9C38-BDDFC76E1069}" destId="{DD2AB4D3-D4ED-45B8-98D5-CF8CB4D93340}" srcOrd="1" destOrd="0" presId="urn:microsoft.com/office/officeart/2005/8/layout/chevron2"/>
    <dgm:cxn modelId="{E79648E0-B9D4-4B97-A1BD-C44827045D52}" type="presParOf" srcId="{E0A23C9B-264B-4B0C-9C38-BDDFC76E1069}" destId="{55AC411E-6514-4C15-A389-7E663D831F58}" srcOrd="2" destOrd="0" presId="urn:microsoft.com/office/officeart/2005/8/layout/chevron2"/>
    <dgm:cxn modelId="{545F0D4D-AF02-4F0D-BD6D-DD996A49DC59}" type="presParOf" srcId="{55AC411E-6514-4C15-A389-7E663D831F58}" destId="{89F82EBB-2A45-48BA-BBF5-455268BB1B57}" srcOrd="0" destOrd="0" presId="urn:microsoft.com/office/officeart/2005/8/layout/chevron2"/>
    <dgm:cxn modelId="{8D87AD0C-5D5E-4122-9929-BBBD64B5F4FD}" type="presParOf" srcId="{55AC411E-6514-4C15-A389-7E663D831F58}" destId="{4EBB4A76-4D13-46A6-B842-50EEE84017A1}" srcOrd="1" destOrd="0" presId="urn:microsoft.com/office/officeart/2005/8/layout/chevron2"/>
    <dgm:cxn modelId="{6C5AF3D7-B252-454F-BDE3-6E6285068674}" type="presParOf" srcId="{E0A23C9B-264B-4B0C-9C38-BDDFC76E1069}" destId="{55347D92-34D8-45FD-804D-6B91A4397F6D}" srcOrd="3" destOrd="0" presId="urn:microsoft.com/office/officeart/2005/8/layout/chevron2"/>
    <dgm:cxn modelId="{4DD69F8F-6F97-4F77-A8AE-2D3B45CB81D2}" type="presParOf" srcId="{E0A23C9B-264B-4B0C-9C38-BDDFC76E1069}" destId="{78B08C3E-A19A-4E43-820D-AC59F0B4519D}" srcOrd="4" destOrd="0" presId="urn:microsoft.com/office/officeart/2005/8/layout/chevron2"/>
    <dgm:cxn modelId="{B4C9383C-DDC7-42DE-B82E-F089CAF6AEB5}" type="presParOf" srcId="{78B08C3E-A19A-4E43-820D-AC59F0B4519D}" destId="{18D08413-D23E-4F35-93E0-1A2DC6DFEAA8}" srcOrd="0" destOrd="0" presId="urn:microsoft.com/office/officeart/2005/8/layout/chevron2"/>
    <dgm:cxn modelId="{D85F456B-2FDC-436F-8106-B6F4DFAA6A87}" type="presParOf" srcId="{78B08C3E-A19A-4E43-820D-AC59F0B4519D}" destId="{834C64B3-B645-40A8-AEC3-1944B1E162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F5C5A2-2477-436D-9E19-CE9BD756CE03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E59232-F937-4ABD-864D-45A93D794B83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25</a:t>
          </a:r>
          <a:r>
            <a:rPr lang="en-US" sz="1400" dirty="0" smtClean="0">
              <a:solidFill>
                <a:schemeClr val="tx1"/>
              </a:solidFill>
            </a:rPr>
            <a:t> - 26</a:t>
          </a:r>
          <a:r>
            <a:rPr lang="ru-RU" sz="1400" dirty="0" smtClean="0">
              <a:solidFill>
                <a:schemeClr val="tx1"/>
              </a:solidFill>
            </a:rPr>
            <a:t> октября 1917 г.: арест временного правительства от имени Петроградского совета и передача власти </a:t>
          </a:r>
          <a:r>
            <a:rPr lang="en-US" sz="1400" dirty="0" smtClean="0">
              <a:solidFill>
                <a:schemeClr val="tx1"/>
              </a:solidFill>
            </a:rPr>
            <a:t>II </a:t>
          </a:r>
          <a:r>
            <a:rPr lang="ru-RU" sz="1400" dirty="0" smtClean="0">
              <a:solidFill>
                <a:schemeClr val="tx1"/>
              </a:solidFill>
            </a:rPr>
            <a:t>Съезду советов. Формирование Временного революционного правительства</a:t>
          </a:r>
          <a:endParaRPr lang="ru-RU" sz="1400" dirty="0">
            <a:solidFill>
              <a:schemeClr val="tx1"/>
            </a:solidFill>
          </a:endParaRPr>
        </a:p>
      </dgm:t>
    </dgm:pt>
    <dgm:pt modelId="{985947CB-0113-4B9D-8350-117ED2FD8DD3}" type="parTrans" cxnId="{637198E0-18EF-47F3-A1E5-9F13E7CDBDAC}">
      <dgm:prSet/>
      <dgm:spPr/>
      <dgm:t>
        <a:bodyPr/>
        <a:lstStyle/>
        <a:p>
          <a:endParaRPr lang="ru-RU"/>
        </a:p>
      </dgm:t>
    </dgm:pt>
    <dgm:pt modelId="{EDF90E51-F442-437B-ABFB-EA5988381160}" type="sibTrans" cxnId="{637198E0-18EF-47F3-A1E5-9F13E7CDBDAC}">
      <dgm:prSet/>
      <dgm:spPr/>
      <dgm:t>
        <a:bodyPr/>
        <a:lstStyle/>
        <a:p>
          <a:endParaRPr lang="ru-RU" dirty="0"/>
        </a:p>
      </dgm:t>
    </dgm:pt>
    <dgm:pt modelId="{DA1ACBCE-CF5B-46BD-8B8E-A3E93F5C285D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12 ноября: выборы в Учредительное собрание.</a:t>
          </a:r>
          <a:endParaRPr lang="ru-RU" sz="1400" dirty="0">
            <a:solidFill>
              <a:schemeClr val="tx1"/>
            </a:solidFill>
          </a:endParaRPr>
        </a:p>
      </dgm:t>
    </dgm:pt>
    <dgm:pt modelId="{EA46171E-1791-4936-94DA-BAC468AE59A3}" type="parTrans" cxnId="{153B0558-B4BE-405C-A525-78C7D25BD368}">
      <dgm:prSet/>
      <dgm:spPr/>
      <dgm:t>
        <a:bodyPr/>
        <a:lstStyle/>
        <a:p>
          <a:endParaRPr lang="ru-RU"/>
        </a:p>
      </dgm:t>
    </dgm:pt>
    <dgm:pt modelId="{7CE260F2-CD9C-4429-96CD-82B1E3C37369}" type="sibTrans" cxnId="{153B0558-B4BE-405C-A525-78C7D25BD368}">
      <dgm:prSet/>
      <dgm:spPr/>
      <dgm:t>
        <a:bodyPr/>
        <a:lstStyle/>
        <a:p>
          <a:endParaRPr lang="ru-RU" dirty="0"/>
        </a:p>
      </dgm:t>
    </dgm:pt>
    <dgm:pt modelId="{A32D7D2C-8843-4344-9E5F-35B1107011EF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Декабрь 1917 г.: ликвидация всех «репрессивных» институтов государства: армии, полиции, юстиции.</a:t>
          </a:r>
        </a:p>
        <a:p>
          <a:r>
            <a:rPr lang="ru-RU" sz="1400" dirty="0" smtClean="0">
              <a:solidFill>
                <a:schemeClr val="tx1"/>
              </a:solidFill>
            </a:rPr>
            <a:t>Введение «всеобщего вооружения народа».</a:t>
          </a:r>
        </a:p>
        <a:p>
          <a:r>
            <a:rPr lang="ru-RU" sz="1400" dirty="0" smtClean="0">
              <a:solidFill>
                <a:schemeClr val="tx1"/>
              </a:solidFill>
            </a:rPr>
            <a:t>Создание  репрессивного аппарата диктатуры: ВЧК и революционных трибуналов.</a:t>
          </a:r>
          <a:endParaRPr lang="ru-RU" sz="1400" dirty="0">
            <a:solidFill>
              <a:schemeClr val="tx1"/>
            </a:solidFill>
          </a:endParaRPr>
        </a:p>
      </dgm:t>
    </dgm:pt>
    <dgm:pt modelId="{DDBE9D31-6932-44EA-8194-300144E149D2}" type="parTrans" cxnId="{4A02D52C-F4A9-4D90-BC25-5FDDF5C3DE80}">
      <dgm:prSet/>
      <dgm:spPr/>
      <dgm:t>
        <a:bodyPr/>
        <a:lstStyle/>
        <a:p>
          <a:endParaRPr lang="ru-RU"/>
        </a:p>
      </dgm:t>
    </dgm:pt>
    <dgm:pt modelId="{EB4D50FE-1DD1-4F1F-BA63-6E8C0D623EED}" type="sibTrans" cxnId="{4A02D52C-F4A9-4D90-BC25-5FDDF5C3DE80}">
      <dgm:prSet/>
      <dgm:spPr/>
      <dgm:t>
        <a:bodyPr/>
        <a:lstStyle/>
        <a:p>
          <a:endParaRPr lang="ru-RU" dirty="0"/>
        </a:p>
      </dgm:t>
    </dgm:pt>
    <dgm:pt modelId="{B004BA9A-7B05-43E3-B20A-4C69EBE15420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5 января 1918 г. : роспуск Учредительного собрания, введение военного положения в  Петрограде и расстрел демонстрации в его поддержку.</a:t>
          </a:r>
          <a:endParaRPr lang="ru-RU" sz="1400" dirty="0">
            <a:solidFill>
              <a:schemeClr val="tx1"/>
            </a:solidFill>
          </a:endParaRPr>
        </a:p>
      </dgm:t>
    </dgm:pt>
    <dgm:pt modelId="{1BD0CFD4-66B1-4B82-BC2A-D17595748A21}" type="parTrans" cxnId="{2C86EC00-AD5B-4CFD-BBC0-A4447DBE2CB6}">
      <dgm:prSet/>
      <dgm:spPr/>
      <dgm:t>
        <a:bodyPr/>
        <a:lstStyle/>
        <a:p>
          <a:endParaRPr lang="ru-RU"/>
        </a:p>
      </dgm:t>
    </dgm:pt>
    <dgm:pt modelId="{A828E7D1-B359-4BFA-A129-E2AA417C2447}" type="sibTrans" cxnId="{2C86EC00-AD5B-4CFD-BBC0-A4447DBE2CB6}">
      <dgm:prSet/>
      <dgm:spPr/>
      <dgm:t>
        <a:bodyPr/>
        <a:lstStyle/>
        <a:p>
          <a:endParaRPr lang="ru-RU" dirty="0"/>
        </a:p>
      </dgm:t>
    </dgm:pt>
    <dgm:pt modelId="{9E6734AE-D181-4989-AC75-E44D39EDE0DF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4—10 июля 1918 г. </a:t>
          </a:r>
          <a:r>
            <a:rPr lang="en-US" sz="1400" dirty="0" smtClean="0">
              <a:solidFill>
                <a:schemeClr val="tx1"/>
              </a:solidFill>
            </a:rPr>
            <a:t>V </a:t>
          </a:r>
          <a:r>
            <a:rPr lang="ru-RU" sz="1400" dirty="0" smtClean="0">
              <a:solidFill>
                <a:schemeClr val="tx1"/>
              </a:solidFill>
            </a:rPr>
            <a:t>съезд советов исключает из советов «контрреволюционные» социалистические партии, вводит политику «массового террора» и утверждает Конституцию РСФСР</a:t>
          </a:r>
          <a:r>
            <a:rPr lang="ru-RU" sz="1400" dirty="0" smtClean="0"/>
            <a:t>.</a:t>
          </a:r>
          <a:endParaRPr lang="ru-RU" sz="1400" dirty="0"/>
        </a:p>
      </dgm:t>
    </dgm:pt>
    <dgm:pt modelId="{213431C5-6DD6-4C3B-88FF-B5C79249BC74}" type="parTrans" cxnId="{0DFAD09E-A1C2-4CDB-A6DE-8E8510E164E0}">
      <dgm:prSet/>
      <dgm:spPr/>
      <dgm:t>
        <a:bodyPr/>
        <a:lstStyle/>
        <a:p>
          <a:endParaRPr lang="ru-RU"/>
        </a:p>
      </dgm:t>
    </dgm:pt>
    <dgm:pt modelId="{93F854D1-D30D-46AD-8833-9D2F9408C709}" type="sibTrans" cxnId="{0DFAD09E-A1C2-4CDB-A6DE-8E8510E164E0}">
      <dgm:prSet/>
      <dgm:spPr/>
      <dgm:t>
        <a:bodyPr/>
        <a:lstStyle/>
        <a:p>
          <a:endParaRPr lang="ru-RU"/>
        </a:p>
      </dgm:t>
    </dgm:pt>
    <dgm:pt modelId="{31551C17-D4D2-4B4A-8AEB-3875BE2A3879}" type="pres">
      <dgm:prSet presAssocID="{CDF5C5A2-2477-436D-9E19-CE9BD756CE0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B0690E-05EF-48EE-BC76-09736A3D8417}" type="pres">
      <dgm:prSet presAssocID="{CDF5C5A2-2477-436D-9E19-CE9BD756CE03}" presName="dummyMaxCanvas" presStyleCnt="0">
        <dgm:presLayoutVars/>
      </dgm:prSet>
      <dgm:spPr/>
    </dgm:pt>
    <dgm:pt modelId="{364F98BF-D5FB-44E7-AEB4-A06BABB532E6}" type="pres">
      <dgm:prSet presAssocID="{CDF5C5A2-2477-436D-9E19-CE9BD756CE0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D3F23-4C35-4CF4-9586-572B4DB63800}" type="pres">
      <dgm:prSet presAssocID="{CDF5C5A2-2477-436D-9E19-CE9BD756CE03}" presName="FiveNodes_2" presStyleLbl="node1" presStyleIdx="1" presStyleCnt="5" custScaleY="72483" custLinFactNeighborX="-486" custLinFactNeighborY="-17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F8DBB-8327-4200-8C19-4ECBA15BBB41}" type="pres">
      <dgm:prSet presAssocID="{CDF5C5A2-2477-436D-9E19-CE9BD756CE03}" presName="FiveNodes_3" presStyleLbl="node1" presStyleIdx="2" presStyleCnt="5" custScaleY="138889" custLinFactNeighborX="1" custLinFactNeighborY="-16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03E21-3454-4FBF-8572-6C33EB81A285}" type="pres">
      <dgm:prSet presAssocID="{CDF5C5A2-2477-436D-9E19-CE9BD756CE0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05D58-CB4C-4F47-ACEC-66B2A837F5AD}" type="pres">
      <dgm:prSet presAssocID="{CDF5C5A2-2477-436D-9E19-CE9BD756CE0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5B1EE-194C-4FE9-96AE-44DC80463BCB}" type="pres">
      <dgm:prSet presAssocID="{CDF5C5A2-2477-436D-9E19-CE9BD756CE0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87EBF-B8DF-4C7E-816C-B952490BF55D}" type="pres">
      <dgm:prSet presAssocID="{CDF5C5A2-2477-436D-9E19-CE9BD756CE03}" presName="FiveConn_2-3" presStyleLbl="fgAccFollowNode1" presStyleIdx="1" presStyleCnt="4" custLinFactNeighborX="-15981" custLinFactNeighborY="-32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94FC3-AEC3-4946-9407-7DC1A749FA7B}" type="pres">
      <dgm:prSet presAssocID="{CDF5C5A2-2477-436D-9E19-CE9BD756CE0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635CB-5440-4EAC-93C1-741D22F6EBD2}" type="pres">
      <dgm:prSet presAssocID="{CDF5C5A2-2477-436D-9E19-CE9BD756CE0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BB90D-7308-4D5B-99D1-834BC1241DB5}" type="pres">
      <dgm:prSet presAssocID="{CDF5C5A2-2477-436D-9E19-CE9BD756CE0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A07FA-DDBF-42FF-B278-96C9C9C03F1E}" type="pres">
      <dgm:prSet presAssocID="{CDF5C5A2-2477-436D-9E19-CE9BD756CE0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CF3C6-82E4-4912-B88A-34521A25B0AE}" type="pres">
      <dgm:prSet presAssocID="{CDF5C5A2-2477-436D-9E19-CE9BD756CE0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27CD8-8244-4D64-992F-139081D1F5AA}" type="pres">
      <dgm:prSet presAssocID="{CDF5C5A2-2477-436D-9E19-CE9BD756CE0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182C4-2DE1-4FAB-91BA-34AD99B3417F}" type="pres">
      <dgm:prSet presAssocID="{CDF5C5A2-2477-436D-9E19-CE9BD756CE0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6B1D6B-B005-4762-98A5-82372DCC05FF}" type="presOf" srcId="{CDF5C5A2-2477-436D-9E19-CE9BD756CE03}" destId="{31551C17-D4D2-4B4A-8AEB-3875BE2A3879}" srcOrd="0" destOrd="0" presId="urn:microsoft.com/office/officeart/2005/8/layout/vProcess5"/>
    <dgm:cxn modelId="{11CA1FD1-E8F8-4886-8FAB-649851BB9366}" type="presOf" srcId="{A32D7D2C-8843-4344-9E5F-35B1107011EF}" destId="{16CCF3C6-82E4-4912-B88A-34521A25B0AE}" srcOrd="1" destOrd="0" presId="urn:microsoft.com/office/officeart/2005/8/layout/vProcess5"/>
    <dgm:cxn modelId="{501E453D-BEC2-4593-B949-397C825D9F17}" type="presOf" srcId="{A828E7D1-B359-4BFA-A129-E2AA417C2447}" destId="{EC4635CB-5440-4EAC-93C1-741D22F6EBD2}" srcOrd="0" destOrd="0" presId="urn:microsoft.com/office/officeart/2005/8/layout/vProcess5"/>
    <dgm:cxn modelId="{637198E0-18EF-47F3-A1E5-9F13E7CDBDAC}" srcId="{CDF5C5A2-2477-436D-9E19-CE9BD756CE03}" destId="{58E59232-F937-4ABD-864D-45A93D794B83}" srcOrd="0" destOrd="0" parTransId="{985947CB-0113-4B9D-8350-117ED2FD8DD3}" sibTransId="{EDF90E51-F442-437B-ABFB-EA5988381160}"/>
    <dgm:cxn modelId="{2C86EC00-AD5B-4CFD-BBC0-A4447DBE2CB6}" srcId="{CDF5C5A2-2477-436D-9E19-CE9BD756CE03}" destId="{B004BA9A-7B05-43E3-B20A-4C69EBE15420}" srcOrd="3" destOrd="0" parTransId="{1BD0CFD4-66B1-4B82-BC2A-D17595748A21}" sibTransId="{A828E7D1-B359-4BFA-A129-E2AA417C2447}"/>
    <dgm:cxn modelId="{BA9EEA32-8982-4D96-99C3-4337665CCFC6}" type="presOf" srcId="{A32D7D2C-8843-4344-9E5F-35B1107011EF}" destId="{374F8DBB-8327-4200-8C19-4ECBA15BBB41}" srcOrd="0" destOrd="0" presId="urn:microsoft.com/office/officeart/2005/8/layout/vProcess5"/>
    <dgm:cxn modelId="{153B0558-B4BE-405C-A525-78C7D25BD368}" srcId="{CDF5C5A2-2477-436D-9E19-CE9BD756CE03}" destId="{DA1ACBCE-CF5B-46BD-8B8E-A3E93F5C285D}" srcOrd="1" destOrd="0" parTransId="{EA46171E-1791-4936-94DA-BAC468AE59A3}" sibTransId="{7CE260F2-CD9C-4429-96CD-82B1E3C37369}"/>
    <dgm:cxn modelId="{9F6C4AE8-92C4-456F-BA17-67C64EF56BD9}" type="presOf" srcId="{DA1ACBCE-CF5B-46BD-8B8E-A3E93F5C285D}" destId="{26DD3F23-4C35-4CF4-9586-572B4DB63800}" srcOrd="0" destOrd="0" presId="urn:microsoft.com/office/officeart/2005/8/layout/vProcess5"/>
    <dgm:cxn modelId="{A910E4D6-6730-47C9-8E01-F7CE113183DA}" type="presOf" srcId="{9E6734AE-D181-4989-AC75-E44D39EDE0DF}" destId="{A8405D58-CB4C-4F47-ACEC-66B2A837F5AD}" srcOrd="0" destOrd="0" presId="urn:microsoft.com/office/officeart/2005/8/layout/vProcess5"/>
    <dgm:cxn modelId="{4FA548DD-CEEA-4C62-A4A4-C19BB2808AC1}" type="presOf" srcId="{B004BA9A-7B05-43E3-B20A-4C69EBE15420}" destId="{96B03E21-3454-4FBF-8572-6C33EB81A285}" srcOrd="0" destOrd="0" presId="urn:microsoft.com/office/officeart/2005/8/layout/vProcess5"/>
    <dgm:cxn modelId="{55861EB6-A72A-4876-85A7-00B0C86481CE}" type="presOf" srcId="{B004BA9A-7B05-43E3-B20A-4C69EBE15420}" destId="{BE427CD8-8244-4D64-992F-139081D1F5AA}" srcOrd="1" destOrd="0" presId="urn:microsoft.com/office/officeart/2005/8/layout/vProcess5"/>
    <dgm:cxn modelId="{93965982-EBF0-4D7B-9962-784C4185CF46}" type="presOf" srcId="{7CE260F2-CD9C-4429-96CD-82B1E3C37369}" destId="{73E87EBF-B8DF-4C7E-816C-B952490BF55D}" srcOrd="0" destOrd="0" presId="urn:microsoft.com/office/officeart/2005/8/layout/vProcess5"/>
    <dgm:cxn modelId="{4A02D52C-F4A9-4D90-BC25-5FDDF5C3DE80}" srcId="{CDF5C5A2-2477-436D-9E19-CE9BD756CE03}" destId="{A32D7D2C-8843-4344-9E5F-35B1107011EF}" srcOrd="2" destOrd="0" parTransId="{DDBE9D31-6932-44EA-8194-300144E149D2}" sibTransId="{EB4D50FE-1DD1-4F1F-BA63-6E8C0D623EED}"/>
    <dgm:cxn modelId="{2D322630-6580-4006-A2BA-8C1C0BE6DEBC}" type="presOf" srcId="{DA1ACBCE-CF5B-46BD-8B8E-A3E93F5C285D}" destId="{CFFA07FA-DDBF-42FF-B278-96C9C9C03F1E}" srcOrd="1" destOrd="0" presId="urn:microsoft.com/office/officeart/2005/8/layout/vProcess5"/>
    <dgm:cxn modelId="{B70F0B53-5E92-4BD9-A30D-83182DFA62AB}" type="presOf" srcId="{58E59232-F937-4ABD-864D-45A93D794B83}" destId="{036BB90D-7308-4D5B-99D1-834BC1241DB5}" srcOrd="1" destOrd="0" presId="urn:microsoft.com/office/officeart/2005/8/layout/vProcess5"/>
    <dgm:cxn modelId="{0DFAD09E-A1C2-4CDB-A6DE-8E8510E164E0}" srcId="{CDF5C5A2-2477-436D-9E19-CE9BD756CE03}" destId="{9E6734AE-D181-4989-AC75-E44D39EDE0DF}" srcOrd="4" destOrd="0" parTransId="{213431C5-6DD6-4C3B-88FF-B5C79249BC74}" sibTransId="{93F854D1-D30D-46AD-8833-9D2F9408C709}"/>
    <dgm:cxn modelId="{A7EC3339-D46A-4818-AB0E-CA545E789134}" type="presOf" srcId="{EDF90E51-F442-437B-ABFB-EA5988381160}" destId="{52A5B1EE-194C-4FE9-96AE-44DC80463BCB}" srcOrd="0" destOrd="0" presId="urn:microsoft.com/office/officeart/2005/8/layout/vProcess5"/>
    <dgm:cxn modelId="{E2A84062-2245-45DE-969B-3EC5FD63EBFA}" type="presOf" srcId="{EB4D50FE-1DD1-4F1F-BA63-6E8C0D623EED}" destId="{A1894FC3-AEC3-4946-9407-7DC1A749FA7B}" srcOrd="0" destOrd="0" presId="urn:microsoft.com/office/officeart/2005/8/layout/vProcess5"/>
    <dgm:cxn modelId="{6A1706CC-C526-45C2-A065-2A1C8786B1CF}" type="presOf" srcId="{58E59232-F937-4ABD-864D-45A93D794B83}" destId="{364F98BF-D5FB-44E7-AEB4-A06BABB532E6}" srcOrd="0" destOrd="0" presId="urn:microsoft.com/office/officeart/2005/8/layout/vProcess5"/>
    <dgm:cxn modelId="{D9113EF0-B615-4D33-A6D3-AF9C6B36CCA3}" type="presOf" srcId="{9E6734AE-D181-4989-AC75-E44D39EDE0DF}" destId="{909182C4-2DE1-4FAB-91BA-34AD99B3417F}" srcOrd="1" destOrd="0" presId="urn:microsoft.com/office/officeart/2005/8/layout/vProcess5"/>
    <dgm:cxn modelId="{CE0007EC-AA81-4965-B236-D6020ED05DE9}" type="presParOf" srcId="{31551C17-D4D2-4B4A-8AEB-3875BE2A3879}" destId="{46B0690E-05EF-48EE-BC76-09736A3D8417}" srcOrd="0" destOrd="0" presId="urn:microsoft.com/office/officeart/2005/8/layout/vProcess5"/>
    <dgm:cxn modelId="{A2D1C605-DB09-4672-9251-6C49DB2D24E9}" type="presParOf" srcId="{31551C17-D4D2-4B4A-8AEB-3875BE2A3879}" destId="{364F98BF-D5FB-44E7-AEB4-A06BABB532E6}" srcOrd="1" destOrd="0" presId="urn:microsoft.com/office/officeart/2005/8/layout/vProcess5"/>
    <dgm:cxn modelId="{3DEA0109-2674-4F0F-A9D3-D9C7B0C5E067}" type="presParOf" srcId="{31551C17-D4D2-4B4A-8AEB-3875BE2A3879}" destId="{26DD3F23-4C35-4CF4-9586-572B4DB63800}" srcOrd="2" destOrd="0" presId="urn:microsoft.com/office/officeart/2005/8/layout/vProcess5"/>
    <dgm:cxn modelId="{9A830725-2DCB-4AD0-9376-42F71D0674D4}" type="presParOf" srcId="{31551C17-D4D2-4B4A-8AEB-3875BE2A3879}" destId="{374F8DBB-8327-4200-8C19-4ECBA15BBB41}" srcOrd="3" destOrd="0" presId="urn:microsoft.com/office/officeart/2005/8/layout/vProcess5"/>
    <dgm:cxn modelId="{81E8D158-B42B-4BD8-A9CD-AFD46ED01A94}" type="presParOf" srcId="{31551C17-D4D2-4B4A-8AEB-3875BE2A3879}" destId="{96B03E21-3454-4FBF-8572-6C33EB81A285}" srcOrd="4" destOrd="0" presId="urn:microsoft.com/office/officeart/2005/8/layout/vProcess5"/>
    <dgm:cxn modelId="{7713CCB2-4352-487C-8D65-273ACAAD420B}" type="presParOf" srcId="{31551C17-D4D2-4B4A-8AEB-3875BE2A3879}" destId="{A8405D58-CB4C-4F47-ACEC-66B2A837F5AD}" srcOrd="5" destOrd="0" presId="urn:microsoft.com/office/officeart/2005/8/layout/vProcess5"/>
    <dgm:cxn modelId="{DC37E467-0472-4D75-A9AC-740B2C4870EA}" type="presParOf" srcId="{31551C17-D4D2-4B4A-8AEB-3875BE2A3879}" destId="{52A5B1EE-194C-4FE9-96AE-44DC80463BCB}" srcOrd="6" destOrd="0" presId="urn:microsoft.com/office/officeart/2005/8/layout/vProcess5"/>
    <dgm:cxn modelId="{EAB8DA1E-600C-48B3-BF65-60AF438672D4}" type="presParOf" srcId="{31551C17-D4D2-4B4A-8AEB-3875BE2A3879}" destId="{73E87EBF-B8DF-4C7E-816C-B952490BF55D}" srcOrd="7" destOrd="0" presId="urn:microsoft.com/office/officeart/2005/8/layout/vProcess5"/>
    <dgm:cxn modelId="{4CF44315-5422-430B-9A8F-6B8C024F2FE1}" type="presParOf" srcId="{31551C17-D4D2-4B4A-8AEB-3875BE2A3879}" destId="{A1894FC3-AEC3-4946-9407-7DC1A749FA7B}" srcOrd="8" destOrd="0" presId="urn:microsoft.com/office/officeart/2005/8/layout/vProcess5"/>
    <dgm:cxn modelId="{6B9CB736-974C-4E4B-BC8F-1C1402F8620B}" type="presParOf" srcId="{31551C17-D4D2-4B4A-8AEB-3875BE2A3879}" destId="{EC4635CB-5440-4EAC-93C1-741D22F6EBD2}" srcOrd="9" destOrd="0" presId="urn:microsoft.com/office/officeart/2005/8/layout/vProcess5"/>
    <dgm:cxn modelId="{69D6F0C2-CBDD-4033-BC81-B2322F8013C9}" type="presParOf" srcId="{31551C17-D4D2-4B4A-8AEB-3875BE2A3879}" destId="{036BB90D-7308-4D5B-99D1-834BC1241DB5}" srcOrd="10" destOrd="0" presId="urn:microsoft.com/office/officeart/2005/8/layout/vProcess5"/>
    <dgm:cxn modelId="{54027DB2-1803-43A3-A143-CD19D144F394}" type="presParOf" srcId="{31551C17-D4D2-4B4A-8AEB-3875BE2A3879}" destId="{CFFA07FA-DDBF-42FF-B278-96C9C9C03F1E}" srcOrd="11" destOrd="0" presId="urn:microsoft.com/office/officeart/2005/8/layout/vProcess5"/>
    <dgm:cxn modelId="{F6FF8CA8-27DA-4690-BAB0-E0230743F5F5}" type="presParOf" srcId="{31551C17-D4D2-4B4A-8AEB-3875BE2A3879}" destId="{16CCF3C6-82E4-4912-B88A-34521A25B0AE}" srcOrd="12" destOrd="0" presId="urn:microsoft.com/office/officeart/2005/8/layout/vProcess5"/>
    <dgm:cxn modelId="{0DD3F982-3407-47E0-A422-C84C211EAB03}" type="presParOf" srcId="{31551C17-D4D2-4B4A-8AEB-3875BE2A3879}" destId="{BE427CD8-8244-4D64-992F-139081D1F5AA}" srcOrd="13" destOrd="0" presId="urn:microsoft.com/office/officeart/2005/8/layout/vProcess5"/>
    <dgm:cxn modelId="{C275BEC4-EF90-47C8-B53C-A14AB231EFBF}" type="presParOf" srcId="{31551C17-D4D2-4B4A-8AEB-3875BE2A3879}" destId="{909182C4-2DE1-4FAB-91BA-34AD99B3417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44FCC-04A8-42F4-8F96-3DD31EB9294E}">
      <dsp:nvSpPr>
        <dsp:cNvPr id="0" name=""/>
        <dsp:cNvSpPr/>
      </dsp:nvSpPr>
      <dsp:spPr>
        <a:xfrm rot="5400000">
          <a:off x="-219233" y="222486"/>
          <a:ext cx="1461553" cy="1023087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Свобода</a:t>
          </a:r>
          <a:endParaRPr lang="ru-RU" sz="1700" kern="1200" dirty="0"/>
        </a:p>
      </dsp:txBody>
      <dsp:txXfrm rot="-5400000">
        <a:off x="1" y="514797"/>
        <a:ext cx="1023087" cy="438466"/>
      </dsp:txXfrm>
    </dsp:sp>
    <dsp:sp modelId="{14E8B80D-549A-47E9-B268-BA2313359ABC}">
      <dsp:nvSpPr>
        <dsp:cNvPr id="0" name=""/>
        <dsp:cNvSpPr/>
      </dsp:nvSpPr>
      <dsp:spPr>
        <a:xfrm rot="5400000">
          <a:off x="4151338" y="-3124998"/>
          <a:ext cx="950009" cy="7206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 власти либералы. Они вводят политические свободы и набор гражданских прав  </a:t>
          </a:r>
          <a:endParaRPr lang="ru-RU" sz="2400" kern="1200" dirty="0"/>
        </a:p>
      </dsp:txBody>
      <dsp:txXfrm rot="-5400000">
        <a:off x="1023087" y="49629"/>
        <a:ext cx="7160136" cy="857257"/>
      </dsp:txXfrm>
    </dsp:sp>
    <dsp:sp modelId="{89F82EBB-2A45-48BA-BBF5-455268BB1B57}">
      <dsp:nvSpPr>
        <dsp:cNvPr id="0" name=""/>
        <dsp:cNvSpPr/>
      </dsp:nvSpPr>
      <dsp:spPr>
        <a:xfrm rot="5400000">
          <a:off x="-219233" y="1715843"/>
          <a:ext cx="1461553" cy="1023087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Равенство</a:t>
          </a:r>
          <a:endParaRPr lang="ru-RU" sz="1700" kern="1200" dirty="0"/>
        </a:p>
      </dsp:txBody>
      <dsp:txXfrm rot="-5400000">
        <a:off x="1" y="2008154"/>
        <a:ext cx="1023087" cy="438466"/>
      </dsp:txXfrm>
    </dsp:sp>
    <dsp:sp modelId="{4EBB4A76-4D13-46A6-B842-50EEE84017A1}">
      <dsp:nvSpPr>
        <dsp:cNvPr id="0" name=""/>
        <dsp:cNvSpPr/>
      </dsp:nvSpPr>
      <dsp:spPr>
        <a:xfrm rot="5400000">
          <a:off x="3946549" y="-1631641"/>
          <a:ext cx="1359587" cy="7206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 власти умеренные демократы. Они начинают аграрную реформу и формируют программу частичного перераспределения доходов в пользу бедных слоев населения.</a:t>
          </a:r>
          <a:endParaRPr lang="ru-RU" sz="2400" kern="1200" dirty="0"/>
        </a:p>
      </dsp:txBody>
      <dsp:txXfrm rot="-5400000">
        <a:off x="1023087" y="1358191"/>
        <a:ext cx="7140142" cy="1226847"/>
      </dsp:txXfrm>
    </dsp:sp>
    <dsp:sp modelId="{18D08413-D23E-4F35-93E0-1A2DC6DFEAA8}">
      <dsp:nvSpPr>
        <dsp:cNvPr id="0" name=""/>
        <dsp:cNvSpPr/>
      </dsp:nvSpPr>
      <dsp:spPr>
        <a:xfrm rot="5400000">
          <a:off x="-219233" y="3280389"/>
          <a:ext cx="1461553" cy="1023087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Братство</a:t>
          </a:r>
          <a:endParaRPr lang="ru-RU" sz="1700" kern="1200" dirty="0"/>
        </a:p>
      </dsp:txBody>
      <dsp:txXfrm rot="-5400000">
        <a:off x="1" y="3572700"/>
        <a:ext cx="1023087" cy="438466"/>
      </dsp:txXfrm>
    </dsp:sp>
    <dsp:sp modelId="{834C64B3-B645-40A8-AEC3-1944B1E16239}">
      <dsp:nvSpPr>
        <dsp:cNvPr id="0" name=""/>
        <dsp:cNvSpPr/>
      </dsp:nvSpPr>
      <dsp:spPr>
        <a:xfrm rot="5400000">
          <a:off x="3875360" y="-67095"/>
          <a:ext cx="1501965" cy="7206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У власти радикальные демократы («уравнители»). Их идеал – уничтожение частной собственности и ликвидация рыночных отношений.</a:t>
          </a:r>
          <a:endParaRPr lang="ru-RU" sz="2100" kern="1200" dirty="0"/>
        </a:p>
      </dsp:txBody>
      <dsp:txXfrm rot="-5400000">
        <a:off x="1023087" y="2858498"/>
        <a:ext cx="7133192" cy="1355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F98BF-D5FB-44E7-AEB4-A06BABB532E6}">
      <dsp:nvSpPr>
        <dsp:cNvPr id="0" name=""/>
        <dsp:cNvSpPr/>
      </dsp:nvSpPr>
      <dsp:spPr>
        <a:xfrm>
          <a:off x="0" y="0"/>
          <a:ext cx="6431754" cy="94618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25</a:t>
          </a:r>
          <a:r>
            <a:rPr lang="en-US" sz="1400" kern="1200" dirty="0" smtClean="0">
              <a:solidFill>
                <a:schemeClr val="tx1"/>
              </a:solidFill>
            </a:rPr>
            <a:t> - 26</a:t>
          </a:r>
          <a:r>
            <a:rPr lang="ru-RU" sz="1400" kern="1200" dirty="0" smtClean="0">
              <a:solidFill>
                <a:schemeClr val="tx1"/>
              </a:solidFill>
            </a:rPr>
            <a:t> октября 1917 г.: арест временного правительства от имени Петроградского совета и передача власти </a:t>
          </a:r>
          <a:r>
            <a:rPr lang="en-US" sz="1400" kern="1200" dirty="0" smtClean="0">
              <a:solidFill>
                <a:schemeClr val="tx1"/>
              </a:solidFill>
            </a:rPr>
            <a:t>II </a:t>
          </a:r>
          <a:r>
            <a:rPr lang="ru-RU" sz="1400" kern="1200" dirty="0" smtClean="0">
              <a:solidFill>
                <a:schemeClr val="tx1"/>
              </a:solidFill>
            </a:rPr>
            <a:t>Съезду советов. Формирование Временного революционного правительства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7713" y="27713"/>
        <a:ext cx="5300042" cy="890759"/>
      </dsp:txXfrm>
    </dsp:sp>
    <dsp:sp modelId="{26DD3F23-4C35-4CF4-9586-572B4DB63800}">
      <dsp:nvSpPr>
        <dsp:cNvPr id="0" name=""/>
        <dsp:cNvSpPr/>
      </dsp:nvSpPr>
      <dsp:spPr>
        <a:xfrm>
          <a:off x="449035" y="1039832"/>
          <a:ext cx="6431754" cy="68582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12 ноября: выборы в Учредительное собрание.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69122" y="1059919"/>
        <a:ext cx="5296266" cy="645649"/>
      </dsp:txXfrm>
    </dsp:sp>
    <dsp:sp modelId="{374F8DBB-8327-4200-8C19-4ECBA15BBB41}">
      <dsp:nvSpPr>
        <dsp:cNvPr id="0" name=""/>
        <dsp:cNvSpPr/>
      </dsp:nvSpPr>
      <dsp:spPr>
        <a:xfrm>
          <a:off x="960651" y="1815987"/>
          <a:ext cx="6431754" cy="1314147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Декабрь 1917 г.: ликвидация всех «репрессивных» институтов государства: армии, полиции, юстиции.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Введение «всеобщего вооружения народа».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Создание  репрессивного аппарата диктатуры: ВЧК и революционных трибуналов.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999141" y="1854477"/>
        <a:ext cx="5259460" cy="1237167"/>
      </dsp:txXfrm>
    </dsp:sp>
    <dsp:sp modelId="{96B03E21-3454-4FBF-8572-6C33EB81A285}">
      <dsp:nvSpPr>
        <dsp:cNvPr id="0" name=""/>
        <dsp:cNvSpPr/>
      </dsp:nvSpPr>
      <dsp:spPr>
        <a:xfrm>
          <a:off x="1440880" y="3232799"/>
          <a:ext cx="6431754" cy="94618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5 января 1918 г. : роспуск Учредительного собрания, введение военного положения в  Петрограде и расстрел демонстрации в его поддержку.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468593" y="3260512"/>
        <a:ext cx="5281014" cy="890759"/>
      </dsp:txXfrm>
    </dsp:sp>
    <dsp:sp modelId="{A8405D58-CB4C-4F47-ACEC-66B2A837F5AD}">
      <dsp:nvSpPr>
        <dsp:cNvPr id="0" name=""/>
        <dsp:cNvSpPr/>
      </dsp:nvSpPr>
      <dsp:spPr>
        <a:xfrm>
          <a:off x="1921173" y="4310398"/>
          <a:ext cx="6431754" cy="94618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4—10 июля 1918 г. </a:t>
          </a:r>
          <a:r>
            <a:rPr lang="en-US" sz="1400" kern="1200" dirty="0" smtClean="0">
              <a:solidFill>
                <a:schemeClr val="tx1"/>
              </a:solidFill>
            </a:rPr>
            <a:t>V </a:t>
          </a:r>
          <a:r>
            <a:rPr lang="ru-RU" sz="1400" kern="1200" dirty="0" smtClean="0">
              <a:solidFill>
                <a:schemeClr val="tx1"/>
              </a:solidFill>
            </a:rPr>
            <a:t>съезд советов исключает из советов «контрреволюционные» социалистические партии, вводит политику «массового террора» и утверждает Конституцию РСФСР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1948886" y="4338111"/>
        <a:ext cx="5281014" cy="890759"/>
      </dsp:txXfrm>
    </dsp:sp>
    <dsp:sp modelId="{52A5B1EE-194C-4FE9-96AE-44DC80463BCB}">
      <dsp:nvSpPr>
        <dsp:cNvPr id="0" name=""/>
        <dsp:cNvSpPr/>
      </dsp:nvSpPr>
      <dsp:spPr>
        <a:xfrm>
          <a:off x="5816734" y="691240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5955114" y="691240"/>
        <a:ext cx="338261" cy="462803"/>
      </dsp:txXfrm>
    </dsp:sp>
    <dsp:sp modelId="{73E87EBF-B8DF-4C7E-816C-B952490BF55D}">
      <dsp:nvSpPr>
        <dsp:cNvPr id="0" name=""/>
        <dsp:cNvSpPr/>
      </dsp:nvSpPr>
      <dsp:spPr>
        <a:xfrm>
          <a:off x="6198741" y="1567599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6337121" y="1567599"/>
        <a:ext cx="338261" cy="462803"/>
      </dsp:txXfrm>
    </dsp:sp>
    <dsp:sp modelId="{A1894FC3-AEC3-4946-9407-7DC1A749FA7B}">
      <dsp:nvSpPr>
        <dsp:cNvPr id="0" name=""/>
        <dsp:cNvSpPr/>
      </dsp:nvSpPr>
      <dsp:spPr>
        <a:xfrm>
          <a:off x="6777320" y="2830670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6915700" y="2830670"/>
        <a:ext cx="338261" cy="462803"/>
      </dsp:txXfrm>
    </dsp:sp>
    <dsp:sp modelId="{EC4635CB-5440-4EAC-93C1-741D22F6EBD2}">
      <dsp:nvSpPr>
        <dsp:cNvPr id="0" name=""/>
        <dsp:cNvSpPr/>
      </dsp:nvSpPr>
      <dsp:spPr>
        <a:xfrm>
          <a:off x="7257614" y="3918783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7395994" y="3918783"/>
        <a:ext cx="338261" cy="46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D0D5F41-1069-4326-84F9-CF8FFE42E7A0}" type="datetimeFigureOut">
              <a:rPr lang="ru-RU" smtClean="0">
                <a:solidFill>
                  <a:srgbClr val="000000"/>
                </a:solidFill>
              </a:rPr>
              <a:pPr/>
              <a:t>21.10.2021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2AB192-F836-4988-AFE9-46E5D9A79F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8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0D5F41-1069-4326-84F9-CF8FFE42E7A0}" type="datetimeFigureOut">
              <a:rPr lang="ru-RU" smtClean="0">
                <a:solidFill>
                  <a:srgbClr val="000000"/>
                </a:solidFill>
              </a:rPr>
              <a:pPr/>
              <a:t>21.10.2021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B192-F836-4988-AFE9-46E5D9A79F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1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0D5F41-1069-4326-84F9-CF8FFE42E7A0}" type="datetimeFigureOut">
              <a:rPr lang="ru-RU" smtClean="0">
                <a:solidFill>
                  <a:srgbClr val="000000"/>
                </a:solidFill>
              </a:rPr>
              <a:pPr/>
              <a:t>21.10.2021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B192-F836-4988-AFE9-46E5D9A79F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52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3457-7C5F-435E-95DB-37799F0C3DCD}" type="datetimeFigureOut">
              <a:rPr lang="ru-RU" smtClean="0"/>
              <a:t>21.10.2021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4F789-2DFE-4AF7-AF75-6D5BBA3AAAA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3457-7C5F-435E-95DB-37799F0C3DCD}" type="datetimeFigureOut">
              <a:rPr lang="ru-RU" smtClean="0"/>
              <a:t>21.10.2021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F789-2DFE-4AF7-AF75-6D5BBA3AAAA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3457-7C5F-435E-95DB-37799F0C3DCD}" type="datetimeFigureOut">
              <a:rPr lang="ru-RU" smtClean="0"/>
              <a:t>21.10.2021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F789-2DFE-4AF7-AF75-6D5BBA3AAAA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3457-7C5F-435E-95DB-37799F0C3DCD}" type="datetimeFigureOut">
              <a:rPr lang="ru-RU" smtClean="0"/>
              <a:t>21.10.2021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F789-2DFE-4AF7-AF75-6D5BBA3AAAA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3457-7C5F-435E-95DB-37799F0C3DCD}" type="datetimeFigureOut">
              <a:rPr lang="ru-RU" smtClean="0"/>
              <a:t>21.10.2021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F789-2DFE-4AF7-AF75-6D5BBA3AAAA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3457-7C5F-435E-95DB-37799F0C3DCD}" type="datetimeFigureOut">
              <a:rPr lang="ru-RU" smtClean="0"/>
              <a:t>21.10.2021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F789-2DFE-4AF7-AF75-6D5BBA3AAAA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3457-7C5F-435E-95DB-37799F0C3DCD}" type="datetimeFigureOut">
              <a:rPr lang="ru-RU" smtClean="0"/>
              <a:t>21.10.2021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F789-2DFE-4AF7-AF75-6D5BBA3AAAA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3457-7C5F-435E-95DB-37799F0C3DCD}" type="datetimeFigureOut">
              <a:rPr lang="ru-RU" smtClean="0"/>
              <a:t>21.10.2021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F789-2DFE-4AF7-AF75-6D5BBA3AAAA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0D5F41-1069-4326-84F9-CF8FFE42E7A0}" type="datetimeFigureOut">
              <a:rPr lang="ru-RU" smtClean="0">
                <a:solidFill>
                  <a:srgbClr val="000000"/>
                </a:solidFill>
              </a:rPr>
              <a:pPr/>
              <a:t>21.10.2021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B192-F836-4988-AFE9-46E5D9A79F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07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3457-7C5F-435E-95DB-37799F0C3DCD}" type="datetimeFigureOut">
              <a:rPr lang="ru-RU" smtClean="0"/>
              <a:t>21.10.2021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F789-2DFE-4AF7-AF75-6D5BBA3AAAA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3457-7C5F-435E-95DB-37799F0C3DCD}" type="datetimeFigureOut">
              <a:rPr lang="ru-RU" smtClean="0"/>
              <a:t>21.10.2021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F789-2DFE-4AF7-AF75-6D5BBA3AAAA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3457-7C5F-435E-95DB-37799F0C3DCD}" type="datetimeFigureOut">
              <a:rPr lang="ru-RU" smtClean="0"/>
              <a:t>21.10.2021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F789-2DFE-4AF7-AF75-6D5BBA3AAAA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0D5F41-1069-4326-84F9-CF8FFE42E7A0}" type="datetimeFigureOut">
              <a:rPr lang="ru-RU" smtClean="0">
                <a:solidFill>
                  <a:srgbClr val="000000"/>
                </a:solidFill>
              </a:rPr>
              <a:pPr/>
              <a:t>21.10.2021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B192-F836-4988-AFE9-46E5D9A79F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4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0D5F41-1069-4326-84F9-CF8FFE42E7A0}" type="datetimeFigureOut">
              <a:rPr lang="ru-RU" smtClean="0">
                <a:solidFill>
                  <a:srgbClr val="000000"/>
                </a:solidFill>
              </a:rPr>
              <a:pPr/>
              <a:t>21.10.2021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B192-F836-4988-AFE9-46E5D9A79F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9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0D5F41-1069-4326-84F9-CF8FFE42E7A0}" type="datetimeFigureOut">
              <a:rPr lang="ru-RU" smtClean="0">
                <a:solidFill>
                  <a:srgbClr val="000000"/>
                </a:solidFill>
              </a:rPr>
              <a:pPr/>
              <a:t>21.10.2021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B192-F836-4988-AFE9-46E5D9A79F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4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0D5F41-1069-4326-84F9-CF8FFE42E7A0}" type="datetimeFigureOut">
              <a:rPr lang="ru-RU" smtClean="0">
                <a:solidFill>
                  <a:srgbClr val="000000"/>
                </a:solidFill>
              </a:rPr>
              <a:pPr/>
              <a:t>21.10.2021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B192-F836-4988-AFE9-46E5D9A79F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3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0D5F41-1069-4326-84F9-CF8FFE42E7A0}" type="datetimeFigureOut">
              <a:rPr lang="ru-RU" smtClean="0">
                <a:solidFill>
                  <a:srgbClr val="000000"/>
                </a:solidFill>
              </a:rPr>
              <a:pPr/>
              <a:t>21.10.2021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B192-F836-4988-AFE9-46E5D9A79F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5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0D5F41-1069-4326-84F9-CF8FFE42E7A0}" type="datetimeFigureOut">
              <a:rPr lang="ru-RU" smtClean="0">
                <a:solidFill>
                  <a:srgbClr val="000000"/>
                </a:solidFill>
              </a:rPr>
              <a:pPr/>
              <a:t>21.10.2021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B192-F836-4988-AFE9-46E5D9A79F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7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0D5F41-1069-4326-84F9-CF8FFE42E7A0}" type="datetimeFigureOut">
              <a:rPr lang="ru-RU" smtClean="0">
                <a:solidFill>
                  <a:srgbClr val="000000"/>
                </a:solidFill>
              </a:rPr>
              <a:pPr/>
              <a:t>21.10.2021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B192-F836-4988-AFE9-46E5D9A79F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0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6100"/>
                    </a14:imgEffect>
                    <a14:imgEffect>
                      <a14:saturation sat="5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FD0D5F41-1069-4326-84F9-CF8FFE42E7A0}" type="datetimeFigureOut">
              <a:rPr lang="ru-RU" smtClean="0">
                <a:solidFill>
                  <a:srgbClr val="000000"/>
                </a:solidFill>
              </a:rPr>
              <a:pPr/>
              <a:t>21.10.2021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362AB192-F836-4988-AFE9-46E5D9A79F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0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0D5F41-1069-4326-84F9-CF8FFE42E7A0}" type="datetimeFigureOut">
              <a:rPr lang="ru-RU" smtClean="0">
                <a:solidFill>
                  <a:srgbClr val="000000"/>
                </a:solidFill>
              </a:rPr>
              <a:pPr/>
              <a:t>21.10.2021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2AB192-F836-4988-AFE9-46E5D9A79F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556793"/>
            <a:ext cx="5594821" cy="204365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Революционный процесс в России 1917 года.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Лекция 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3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Стадии протекания революционного </a:t>
            </a:r>
            <a:r>
              <a:rPr lang="ru-RU" dirty="0" smtClean="0"/>
              <a:t>процесса: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Свержение действующей власти.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Перехват власти все более радикальной частью элиты.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Диктатура уравнителей.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«Термидор» (отказ от диктатуры уравнителей).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Постреволюционное общество классового расслоения.</a:t>
            </a:r>
          </a:p>
        </p:txBody>
      </p:sp>
    </p:spTree>
    <p:extLst>
      <p:ext uri="{BB962C8B-B14F-4D97-AF65-F5344CB8AC3E}">
        <p14:creationId xmlns:p14="http://schemas.microsoft.com/office/powerpoint/2010/main" val="26304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Первая стадия: свержение действующей </a:t>
            </a:r>
            <a:r>
              <a:rPr lang="ru-RU" sz="3600" dirty="0" smtClean="0"/>
              <a:t>власти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Характерная черта</a:t>
            </a:r>
            <a:r>
              <a:rPr lang="ru-RU" dirty="0" smtClean="0"/>
              <a:t>: свержение власти удается тогда, когда </a:t>
            </a:r>
            <a:r>
              <a:rPr lang="ru-RU" b="1" dirty="0" smtClean="0"/>
              <a:t>в элите происходит раскол </a:t>
            </a:r>
            <a:r>
              <a:rPr lang="ru-RU" dirty="0" smtClean="0"/>
              <a:t>и появляется альтернативный центр власти, обладающий хотя бы частичной легитимностью.</a:t>
            </a:r>
          </a:p>
          <a:p>
            <a:pPr marL="0" indent="0">
              <a:buNone/>
            </a:pPr>
            <a:r>
              <a:rPr lang="ru-RU" dirty="0" smtClean="0"/>
              <a:t>Свержение действующей власти может проходить в насильственных формах (военная революция и народное восстание) или же в ненасильственных (выборы; «революция роз»; «бархатная революция»)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9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Альтернативные центры власти: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91264" cy="460851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Английская революция: «Долгий парламент», созванный 03.11.1640 г., принял акт о «Великой Ремонстрации» (переходе власти к Парламенту) в 1641 г. </a:t>
            </a:r>
            <a:endParaRPr lang="ru-RU" sz="2000" dirty="0"/>
          </a:p>
          <a:p>
            <a:r>
              <a:rPr lang="ru-RU" sz="2000" dirty="0" smtClean="0"/>
              <a:t>Великая Французская революция: «Генеральные штаты», созванные в 1789 г., провозгласили себя «Национальным собранием» 17 июня, а 20 июня депутаты дали клятву не расходиться, пока не разработают конституцию.</a:t>
            </a:r>
          </a:p>
          <a:p>
            <a:r>
              <a:rPr lang="ru-RU" sz="2000" dirty="0"/>
              <a:t>Революция в Мексике 1910 г. – альтернативный действующему президенту Порфирио Диасу кандидат на выборах президента Франсиско Мадера отказался признать результаты подтасованных выборов и возглавил восстание в штате Чиуауа, к которому вскоре присоединились другие штаты.</a:t>
            </a:r>
          </a:p>
          <a:p>
            <a:r>
              <a:rPr lang="ru-RU" sz="2000" dirty="0" smtClean="0"/>
              <a:t>«Синьхайская» революция в Китае 1911 г. – восстание армии в г. Ухане и создание Китайской республики на юге Китая.</a:t>
            </a:r>
          </a:p>
        </p:txBody>
      </p:sp>
    </p:spTree>
    <p:extLst>
      <p:ext uri="{BB962C8B-B14F-4D97-AF65-F5344CB8AC3E}">
        <p14:creationId xmlns:p14="http://schemas.microsoft.com/office/powerpoint/2010/main" val="38902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Альтернативный </a:t>
            </a:r>
            <a:r>
              <a:rPr lang="ru-RU" sz="3200" dirty="0"/>
              <a:t>центр </a:t>
            </a:r>
            <a:r>
              <a:rPr lang="ru-RU" sz="3200" dirty="0" smtClean="0"/>
              <a:t>власти в России начала 1917 г.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42484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В августе 1915 г. в Государственной думе был сформирован </a:t>
            </a:r>
            <a:r>
              <a:rPr lang="ru-RU" sz="2000" b="1" dirty="0" smtClean="0"/>
              <a:t>Прогрессивный блок </a:t>
            </a:r>
            <a:r>
              <a:rPr lang="ru-RU" sz="2000" dirty="0" smtClean="0"/>
              <a:t>(6 фракций Думы, 236 депутатов из 442) с программой либеральных реформ.</a:t>
            </a:r>
          </a:p>
          <a:p>
            <a:pPr marL="0" indent="0">
              <a:buNone/>
            </a:pPr>
            <a:r>
              <a:rPr lang="ru-RU" sz="2000" dirty="0" smtClean="0"/>
              <a:t>1 ноября 1916 г. прогрессивный блок потребовал «ответственного министерства»,  то есть передачи Думе права формировать правительство.</a:t>
            </a:r>
          </a:p>
          <a:p>
            <a:pPr marL="0" indent="0">
              <a:buNone/>
            </a:pPr>
            <a:r>
              <a:rPr lang="ru-RU" sz="2000" dirty="0" smtClean="0"/>
              <a:t>16 декабря 1916 г. Дума распущена на Каникулы.</a:t>
            </a:r>
          </a:p>
          <a:p>
            <a:pPr marL="0" indent="0">
              <a:buNone/>
            </a:pPr>
            <a:r>
              <a:rPr lang="ru-RU" sz="2000" dirty="0" smtClean="0"/>
              <a:t>14 февраля Дума возобновила заседания.</a:t>
            </a:r>
          </a:p>
          <a:p>
            <a:pPr marL="0" indent="0">
              <a:buNone/>
            </a:pPr>
            <a:r>
              <a:rPr lang="ru-RU" sz="2000" dirty="0" smtClean="0"/>
              <a:t>23 февраля начались массовые протесты.</a:t>
            </a:r>
          </a:p>
          <a:p>
            <a:pPr marL="0" indent="0">
              <a:buNone/>
            </a:pPr>
            <a:r>
              <a:rPr lang="ru-RU" sz="2000" dirty="0" smtClean="0"/>
              <a:t>25 февраля деятельность Думы приостановлена указом императора.</a:t>
            </a:r>
          </a:p>
          <a:p>
            <a:pPr marL="0" indent="0">
              <a:buNone/>
            </a:pPr>
            <a:r>
              <a:rPr lang="ru-RU" sz="2000" dirty="0" smtClean="0"/>
              <a:t>27 февраля войска петроградского гарнизона перешли на сторону протестующих; был создан Временный комитет членов государственной думы, сформировавший Временное правительство.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288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Стадии протекания революционного процесса. Вторая стадия: перехват власти.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2730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3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Реализация второй </a:t>
            </a:r>
            <a:r>
              <a:rPr lang="ru-RU" dirty="0" smtClean="0"/>
              <a:t>стадии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478529"/>
              </p:ext>
            </p:extLst>
          </p:nvPr>
        </p:nvGraphicFramePr>
        <p:xfrm>
          <a:off x="395536" y="1124744"/>
          <a:ext cx="8352928" cy="522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153"/>
                <a:gridCol w="2103763"/>
                <a:gridCol w="2466480"/>
                <a:gridCol w="2694532"/>
              </a:tblGrid>
              <a:tr h="4031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Свобода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Равенство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Братство</a:t>
                      </a:r>
                      <a:endParaRPr lang="ru-RU" dirty="0"/>
                    </a:p>
                  </a:txBody>
                  <a:tcPr/>
                </a:tc>
              </a:tr>
              <a:tr h="11092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Англия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Пресвитерианцы</a:t>
                      </a:r>
                    </a:p>
                    <a:p>
                      <a:r>
                        <a:rPr lang="ru-RU" sz="1600" dirty="0" smtClean="0"/>
                        <a:t>(большинство</a:t>
                      </a:r>
                      <a:r>
                        <a:rPr lang="ru-RU" sz="1600" baseline="0" dirty="0" smtClean="0"/>
                        <a:t> Парламента в 1640-1649 гг.)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Индепенденты</a:t>
                      </a:r>
                    </a:p>
                    <a:p>
                      <a:r>
                        <a:rPr lang="ru-RU" sz="1600" baseline="0" dirty="0" smtClean="0"/>
                        <a:t>(«Охвостье» парламента в 1649-1653 гг.)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Левеллеры.</a:t>
                      </a:r>
                      <a:r>
                        <a:rPr lang="ru-RU" sz="1600" baseline="0" dirty="0" smtClean="0"/>
                        <a:t> Прийти к власти не удалось </a:t>
                      </a:r>
                      <a:r>
                        <a:rPr lang="ru-RU" sz="1600" dirty="0" smtClean="0"/>
                        <a:t>(восстания в армии 1647 г. и Оксфорде 1649 г.)</a:t>
                      </a:r>
                      <a:endParaRPr lang="ru-RU" sz="1600" dirty="0"/>
                    </a:p>
                  </a:txBody>
                  <a:tcPr/>
                </a:tc>
              </a:tr>
              <a:tr h="7290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Франция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Конституционалис-ты (1789-1791 гг.)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Жирондисты (1792 – июнь 1793 гг.)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Приход к власти якобинцев (июнь</a:t>
                      </a:r>
                      <a:r>
                        <a:rPr lang="ru-RU" sz="1600" baseline="0" dirty="0" smtClean="0"/>
                        <a:t> 1793 г.) </a:t>
                      </a:r>
                      <a:endParaRPr lang="ru-RU" sz="1600" dirty="0"/>
                    </a:p>
                  </a:txBody>
                  <a:tcPr/>
                </a:tc>
              </a:tr>
              <a:tr h="16212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Россия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Временное правительство марта-апреля 1917 г.</a:t>
                      </a:r>
                      <a:r>
                        <a:rPr lang="ru-RU" sz="1600" baseline="0" dirty="0" smtClean="0"/>
                        <a:t> (союз октябристов и кадетов)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Временное правительство апреля – октября 1917 г. (коалиция кадетов</a:t>
                      </a:r>
                      <a:r>
                        <a:rPr lang="ru-RU" sz="1600" baseline="0" dirty="0" smtClean="0"/>
                        <a:t> и социалистов в разных составах)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Приход к власти</a:t>
                      </a:r>
                      <a:r>
                        <a:rPr lang="ru-RU" sz="1600" baseline="0" dirty="0" smtClean="0"/>
                        <a:t> большевиков (25 октября 1917 г.)</a:t>
                      </a:r>
                      <a:endParaRPr lang="ru-RU" sz="1600" dirty="0"/>
                    </a:p>
                  </a:txBody>
                  <a:tcPr/>
                </a:tc>
              </a:tr>
              <a:tr h="136526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Куба.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Правительство Миро Кардона</a:t>
                      </a:r>
                    </a:p>
                    <a:p>
                      <a:r>
                        <a:rPr lang="ru-RU" sz="1600" dirty="0" smtClean="0"/>
                        <a:t>1 января – 15 февраля 1959</a:t>
                      </a:r>
                      <a:r>
                        <a:rPr lang="ru-RU" sz="1600" baseline="0" dirty="0" smtClean="0"/>
                        <a:t> 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Партизаны – не коммунисты (к власти не пришли, вели борьбу в горах Эскембрай до 1965</a:t>
                      </a:r>
                      <a:r>
                        <a:rPr lang="ru-RU" sz="1600" baseline="0" dirty="0" smtClean="0"/>
                        <a:t> г.)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Правительство Фиделя и Рауля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 Кастро (с 15 </a:t>
                      </a:r>
                      <a:r>
                        <a:rPr lang="ru-RU" sz="1600" baseline="0" dirty="0" smtClean="0"/>
                        <a:t> января 1959 г.)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6084168" y="1556792"/>
            <a:ext cx="2448272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084168" y="1628800"/>
            <a:ext cx="252028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3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Характерная черта: на </a:t>
            </a:r>
            <a:r>
              <a:rPr lang="ru-RU" sz="2400" dirty="0"/>
              <a:t>стадии «перехвата власти» формируются условия для начала гражданской </a:t>
            </a:r>
            <a:r>
              <a:rPr lang="ru-RU" sz="2400" dirty="0" smtClean="0"/>
              <a:t>войны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Англия</a:t>
            </a:r>
            <a:r>
              <a:rPr lang="ru-RU" dirty="0" smtClean="0"/>
              <a:t>: два этапа гражданской войны: 1642 – 1646 и 1648-1649 гг.</a:t>
            </a:r>
          </a:p>
          <a:p>
            <a:pPr marL="0" indent="0">
              <a:buNone/>
            </a:pPr>
            <a:r>
              <a:rPr lang="ru-RU" b="1" dirty="0" smtClean="0"/>
              <a:t>Франция </a:t>
            </a:r>
            <a:r>
              <a:rPr lang="ru-RU" dirty="0" smtClean="0"/>
              <a:t>(революция 1789 г.): восстание в Вандее 1793 – 1794 гг.</a:t>
            </a:r>
          </a:p>
          <a:p>
            <a:pPr marL="0" indent="0">
              <a:buNone/>
            </a:pPr>
            <a:r>
              <a:rPr lang="ru-RU" b="1" dirty="0" smtClean="0"/>
              <a:t>Мексик</a:t>
            </a:r>
            <a:r>
              <a:rPr lang="ru-RU" dirty="0" smtClean="0"/>
              <a:t>а (революция 1910-197 гг.): «восстание конституционалистов» 1913 – 1914 гг.</a:t>
            </a:r>
          </a:p>
          <a:p>
            <a:pPr marL="0" indent="0">
              <a:buNone/>
            </a:pPr>
            <a:r>
              <a:rPr lang="ru-RU" b="1" dirty="0" smtClean="0"/>
              <a:t>Китай</a:t>
            </a:r>
            <a:r>
              <a:rPr lang="ru-RU" dirty="0" smtClean="0"/>
              <a:t>: «Вторая революция» 1913 г.; «Северный поход» 1926-27 гг.; борьба между Гоминданом и КПК в 1928-1937 гг.; гражданская война 1946-1950 гг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Россия:</a:t>
            </a:r>
            <a:r>
              <a:rPr lang="ru-RU" dirty="0" smtClean="0"/>
              <a:t> «</a:t>
            </a:r>
            <a:r>
              <a:rPr lang="ru-RU" dirty="0" err="1" smtClean="0"/>
              <a:t>Корниловский</a:t>
            </a:r>
            <a:r>
              <a:rPr lang="ru-RU" dirty="0" smtClean="0"/>
              <a:t> мятеж» августа 1917 г.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Испани</a:t>
            </a:r>
            <a:r>
              <a:rPr lang="ru-RU" dirty="0" smtClean="0"/>
              <a:t>я: гражданская война 1936-1939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6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Третья стадия: «диктатура уравнителей»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Анализ этой стадии представлен в работах Алена Безансона 1970-х – 1980-х гг.</a:t>
            </a:r>
          </a:p>
          <a:p>
            <a:pPr marL="0" indent="0">
              <a:buNone/>
            </a:pPr>
            <a:r>
              <a:rPr lang="ru-RU" b="1" dirty="0" smtClean="0"/>
              <a:t>Содержание стадии: </a:t>
            </a:r>
            <a:r>
              <a:rPr lang="ru-RU" dirty="0" smtClean="0"/>
              <a:t>уничтожение частной собственности и ликвидация рыночных отношений силой государства.</a:t>
            </a:r>
          </a:p>
          <a:p>
            <a:pPr marL="0" indent="0">
              <a:buNone/>
            </a:pPr>
            <a:r>
              <a:rPr lang="ru-RU" dirty="0" smtClean="0"/>
              <a:t>Два варианта итога:</a:t>
            </a:r>
          </a:p>
          <a:p>
            <a:r>
              <a:rPr lang="ru-RU" dirty="0" smtClean="0"/>
              <a:t>Вариант 1. Тотальный кризис, ведущий к гибели значительной части населения.</a:t>
            </a:r>
          </a:p>
          <a:p>
            <a:r>
              <a:rPr lang="ru-RU" dirty="0" smtClean="0"/>
              <a:t>Вариант 2. Формирование «квазирынка».</a:t>
            </a:r>
          </a:p>
          <a:p>
            <a:pPr marL="0" indent="0">
              <a:buNone/>
            </a:pPr>
            <a:r>
              <a:rPr lang="ru-RU" dirty="0" smtClean="0"/>
              <a:t>Окончание стадии – </a:t>
            </a:r>
            <a:r>
              <a:rPr lang="ru-RU" b="1" dirty="0" smtClean="0"/>
              <a:t>отказ революционной элиты </a:t>
            </a:r>
            <a:r>
              <a:rPr lang="ru-RU" dirty="0" smtClean="0"/>
              <a:t>от попыток уничтожить рынок.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/>
              <a:t>«Диктатуры уравнителей» в истории человечества: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89654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Франция</a:t>
            </a:r>
            <a:r>
              <a:rPr lang="ru-RU" sz="2000" dirty="0" smtClean="0"/>
              <a:t>: якобинская диктатура 1793 – 1794 гг.</a:t>
            </a:r>
          </a:p>
          <a:p>
            <a:r>
              <a:rPr lang="ru-RU" sz="2000" b="1" dirty="0" smtClean="0"/>
              <a:t>Франция</a:t>
            </a:r>
            <a:r>
              <a:rPr lang="ru-RU" sz="2000" dirty="0" smtClean="0"/>
              <a:t>: «Парижская коммуна» в 1871 г. (72 дня).</a:t>
            </a:r>
          </a:p>
          <a:p>
            <a:r>
              <a:rPr lang="ru-RU" sz="2000" b="1" dirty="0" smtClean="0"/>
              <a:t>Россия</a:t>
            </a:r>
            <a:r>
              <a:rPr lang="ru-RU" sz="2000" dirty="0" smtClean="0"/>
              <a:t>: «Диктатура пролетариата» и «социалистическое государство» 1918 – 1985 гг.</a:t>
            </a:r>
          </a:p>
          <a:p>
            <a:r>
              <a:rPr lang="ru-RU" sz="2000" b="1" dirty="0" smtClean="0"/>
              <a:t>Венгрия</a:t>
            </a:r>
            <a:r>
              <a:rPr lang="ru-RU" sz="2000" dirty="0" smtClean="0"/>
              <a:t>: «Советская республика» март-июль 1919 г.</a:t>
            </a:r>
          </a:p>
          <a:p>
            <a:r>
              <a:rPr lang="ru-RU" sz="2000" b="1" dirty="0" smtClean="0"/>
              <a:t>Китай</a:t>
            </a:r>
            <a:r>
              <a:rPr lang="ru-RU" sz="2000" dirty="0" smtClean="0"/>
              <a:t>: государство под управлением КПК в 1947 – 1977 гг.</a:t>
            </a:r>
          </a:p>
          <a:p>
            <a:r>
              <a:rPr lang="ru-RU" sz="2000" b="1" dirty="0" smtClean="0"/>
              <a:t>Камбоджа</a:t>
            </a:r>
            <a:r>
              <a:rPr lang="ru-RU" sz="2000" dirty="0" smtClean="0"/>
              <a:t>: диктатура «красных кхмеров» в 1975-1987 гг.</a:t>
            </a:r>
          </a:p>
          <a:p>
            <a:r>
              <a:rPr lang="ru-RU" sz="2000" b="1" dirty="0" smtClean="0"/>
              <a:t>Куба</a:t>
            </a:r>
            <a:r>
              <a:rPr lang="ru-RU" sz="2000" dirty="0" smtClean="0"/>
              <a:t>: «строительство социализма» 1959 г. – по настоящее время. Со смертью Ф. Кастро эта стадия близка к завершению. Ждем.</a:t>
            </a:r>
          </a:p>
          <a:p>
            <a:r>
              <a:rPr lang="ru-RU" sz="2000" b="1" dirty="0" smtClean="0"/>
              <a:t>Венесуэла</a:t>
            </a:r>
            <a:r>
              <a:rPr lang="ru-RU" sz="2000" dirty="0" smtClean="0"/>
              <a:t>: «боливарианское» правление президентов Уго </a:t>
            </a:r>
            <a:r>
              <a:rPr lang="ru-RU" sz="2000" dirty="0"/>
              <a:t>Ч</a:t>
            </a:r>
            <a:r>
              <a:rPr lang="ru-RU" sz="2000" dirty="0" smtClean="0"/>
              <a:t>авеса и Николаса </a:t>
            </a:r>
            <a:r>
              <a:rPr lang="ru-RU" sz="2000" dirty="0"/>
              <a:t>М</a:t>
            </a:r>
            <a:r>
              <a:rPr lang="ru-RU" sz="2000" dirty="0" smtClean="0"/>
              <a:t>адуро с 1999 г. по настоящее время. Ждем.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537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Варианты остановки революции: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Не дать прийти к власти сторонникам «свободы» (Россия: «восстание декабристов», революция 1905-1907 гг.).</a:t>
            </a:r>
          </a:p>
          <a:p>
            <a:pPr marL="0" indent="0">
              <a:buNone/>
            </a:pPr>
            <a:r>
              <a:rPr lang="ru-RU" dirty="0" smtClean="0"/>
              <a:t>2. Государственный переворот на стадии перехода от «свободы» к «равенству» (Франция 1848 г.).</a:t>
            </a:r>
          </a:p>
          <a:p>
            <a:pPr marL="0" indent="0">
              <a:buNone/>
            </a:pPr>
            <a:r>
              <a:rPr lang="ru-RU" dirty="0" smtClean="0"/>
              <a:t>3. Локализация сторонников «братства», с их последующим уничтожением (Парижская коммуна 1871 г.; Баварская советская республика 1919 г.).</a:t>
            </a:r>
          </a:p>
          <a:p>
            <a:pPr marL="0" indent="0">
              <a:buNone/>
            </a:pPr>
            <a:r>
              <a:rPr lang="ru-RU" dirty="0" smtClean="0"/>
              <a:t>4. Иностранная интервенция и разгром революции (Испания 1820-1823 гг.; Венгрия 1918-1919 гг.).</a:t>
            </a:r>
          </a:p>
          <a:p>
            <a:pPr marL="0" indent="0">
              <a:buNone/>
            </a:pPr>
            <a:r>
              <a:rPr lang="ru-RU" dirty="0" smtClean="0"/>
              <a:t>5. Гражданская война с победой сил контрреволюции (победа ген. Франко в гражданской войне в Испании 1836-1839 гг.).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2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Революция в теории К. Маркса и Ф. Энгельса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5554960" cy="478539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Человеческое общество развивается путем преодоления постоянно формирующихся противоречий.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Противоречия приобретают форму борьбы классов.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Революция – наиболее эффективный способ преодоления классовых противоречий и утверждения у власти прогрессивного класса.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1340768"/>
            <a:ext cx="2232248" cy="22322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Политическая революция </a:t>
            </a:r>
            <a:r>
              <a:rPr lang="ru-RU" dirty="0" smtClean="0"/>
              <a:t>– у власти остается тот же класс, меняется персональный состав правителей.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3861048"/>
            <a:ext cx="2232248" cy="22322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Социальная революция </a:t>
            </a:r>
            <a:r>
              <a:rPr lang="ru-RU" dirty="0" smtClean="0"/>
              <a:t>– к власти приходят представители прогрессивного класса.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499992" y="2132856"/>
            <a:ext cx="180020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72000" y="4365104"/>
            <a:ext cx="172819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8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Попытки остановить революцию в России: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/>
              <a:t>Вариант 1.</a:t>
            </a:r>
            <a:r>
              <a:rPr lang="ru-RU" sz="2400" dirty="0" smtClean="0"/>
              <a:t> Экспедиция генерала Н. И. Иванова 28.02. 1917.</a:t>
            </a:r>
          </a:p>
          <a:p>
            <a:pPr marL="0" indent="0">
              <a:buNone/>
            </a:pPr>
            <a:r>
              <a:rPr lang="ru-RU" sz="2400" b="1" dirty="0" smtClean="0"/>
              <a:t>Вариант 2.</a:t>
            </a:r>
            <a:r>
              <a:rPr lang="ru-RU" sz="2400" dirty="0" smtClean="0"/>
              <a:t> «Корниловский мятеж», август 1917 г.</a:t>
            </a:r>
          </a:p>
          <a:p>
            <a:pPr marL="0" indent="0">
              <a:buNone/>
            </a:pPr>
            <a:r>
              <a:rPr lang="ru-RU" sz="2400" b="1" dirty="0" smtClean="0"/>
              <a:t>Вариант 3.1.</a:t>
            </a:r>
            <a:r>
              <a:rPr lang="ru-RU" sz="2400" dirty="0" smtClean="0"/>
              <a:t> Поход на Петроград войск ген. П.Н. Краснова 27.11.1917.</a:t>
            </a:r>
          </a:p>
          <a:p>
            <a:pPr marL="0" indent="0">
              <a:buNone/>
            </a:pPr>
            <a:r>
              <a:rPr lang="ru-RU" sz="2400" b="1" dirty="0" smtClean="0"/>
              <a:t>Вариант 3.2. </a:t>
            </a:r>
            <a:r>
              <a:rPr lang="ru-RU" sz="2400" dirty="0" smtClean="0"/>
              <a:t>Захват западных областей германской армией 19.02. – 01.03. 1918 г.</a:t>
            </a:r>
          </a:p>
          <a:p>
            <a:pPr marL="0" indent="0">
              <a:buNone/>
            </a:pPr>
            <a:r>
              <a:rPr lang="ru-RU" sz="2400" b="1" dirty="0" smtClean="0"/>
              <a:t>Вариант 4.</a:t>
            </a:r>
            <a:r>
              <a:rPr lang="ru-RU" sz="2400" dirty="0" smtClean="0"/>
              <a:t> Интервенция стран Антанты с марта 1918 г. (высадка англичан в Архангельске).</a:t>
            </a:r>
          </a:p>
          <a:p>
            <a:pPr marL="0" indent="0">
              <a:buNone/>
            </a:pPr>
            <a:r>
              <a:rPr lang="ru-RU" sz="2400" b="1" dirty="0" smtClean="0"/>
              <a:t>Вариант 5. </a:t>
            </a:r>
            <a:r>
              <a:rPr lang="ru-RU" sz="2400" dirty="0" smtClean="0"/>
              <a:t>Первый кубанский поход Добровольческой армии, нач. в ночь с 22 на 23  февраля 1918 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32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Акторы Гражданской войны: диктатура большевиков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542279"/>
              </p:ext>
            </p:extLst>
          </p:nvPr>
        </p:nvGraphicFramePr>
        <p:xfrm>
          <a:off x="395536" y="1268760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72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0081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Акторы гражданской войны: национальные военные силы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1484783"/>
            <a:ext cx="2736304" cy="3240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Независимые «национальные» правительства, чья легитимность определяется итогами «Брестского мира»: Польша, Финляндия, Латвия, Эстония, Литва.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131840" y="1412776"/>
            <a:ext cx="345638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 smtClean="0"/>
              <a:t>Правительства, чье существование «подпитывается» присутствием германских войск:</a:t>
            </a:r>
          </a:p>
          <a:p>
            <a:r>
              <a:rPr lang="ru-RU" sz="1700" dirty="0" smtClean="0"/>
              <a:t>Украина: правительство П.П. </a:t>
            </a:r>
            <a:r>
              <a:rPr lang="ru-RU" sz="1700" dirty="0"/>
              <a:t>Скоропадского </a:t>
            </a:r>
            <a:r>
              <a:rPr lang="ru-RU" sz="1700" dirty="0" smtClean="0"/>
              <a:t>(избран </a:t>
            </a:r>
            <a:r>
              <a:rPr lang="ru-RU" sz="1700" dirty="0"/>
              <a:t>29.04.1918 гетманом </a:t>
            </a:r>
            <a:r>
              <a:rPr lang="ru-RU" sz="1700" dirty="0" smtClean="0"/>
              <a:t>Украины на </a:t>
            </a:r>
            <a:r>
              <a:rPr lang="ru-RU" sz="1700" dirty="0"/>
              <a:t>съезде «хлеборобов</a:t>
            </a:r>
            <a:r>
              <a:rPr lang="ru-RU" sz="1700" dirty="0" smtClean="0"/>
              <a:t>»; </a:t>
            </a:r>
            <a:r>
              <a:rPr lang="ru-RU" sz="1700" dirty="0"/>
              <a:t>совершив переворот, упразднил Украинскую народную </a:t>
            </a:r>
            <a:r>
              <a:rPr lang="ru-RU" sz="1700" dirty="0" smtClean="0"/>
              <a:t>республику).</a:t>
            </a:r>
          </a:p>
          <a:p>
            <a:r>
              <a:rPr lang="ru-RU" sz="1700" dirty="0" smtClean="0"/>
              <a:t>Область Великого войска Донского: ген. П.Н. </a:t>
            </a:r>
            <a:r>
              <a:rPr lang="ru-RU" sz="1700" dirty="0"/>
              <a:t>Краснов (16 мая 1918 года был избран атаманом Донского </a:t>
            </a:r>
            <a:r>
              <a:rPr lang="ru-RU" sz="1700" dirty="0" smtClean="0"/>
              <a:t>казачества) создал Донскую республику.</a:t>
            </a:r>
            <a:endParaRPr lang="ru-RU" sz="1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06" y="4581128"/>
            <a:ext cx="2085986" cy="17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3"/>
            <a:ext cx="1584176" cy="245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3080149" cy="188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4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Акторы гражданской войны: демократические правительства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3394720" cy="273630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Комитет Учредительного собрания (Комуч</a:t>
            </a:r>
            <a:r>
              <a:rPr lang="ru-RU" dirty="0" smtClean="0"/>
              <a:t>) – Самара.</a:t>
            </a:r>
          </a:p>
          <a:p>
            <a:r>
              <a:rPr lang="ru-RU" dirty="0"/>
              <a:t>Временное Сибирское </a:t>
            </a:r>
            <a:r>
              <a:rPr lang="ru-RU" dirty="0" smtClean="0"/>
              <a:t>правительство – Омск.</a:t>
            </a:r>
          </a:p>
          <a:p>
            <a:r>
              <a:rPr lang="ru-RU" dirty="0" smtClean="0"/>
              <a:t>Временное Сибирское правительство – Томск.</a:t>
            </a:r>
          </a:p>
          <a:p>
            <a:r>
              <a:rPr lang="ru-RU" dirty="0" smtClean="0"/>
              <a:t>Директория - Уфа.</a:t>
            </a:r>
          </a:p>
          <a:p>
            <a:r>
              <a:rPr lang="ru-RU" dirty="0"/>
              <a:t>Верховное управление Северной </a:t>
            </a:r>
            <a:r>
              <a:rPr lang="ru-RU" dirty="0" smtClean="0"/>
              <a:t>области – Архангельск.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653136"/>
            <a:ext cx="5688632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Военные силы: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Народная армия </a:t>
            </a:r>
            <a:r>
              <a:rPr lang="ru-RU" dirty="0" err="1" smtClean="0">
                <a:solidFill>
                  <a:prstClr val="black"/>
                </a:solidFill>
              </a:rPr>
              <a:t>КОМУЧа</a:t>
            </a:r>
            <a:r>
              <a:rPr lang="ru-RU" dirty="0" smtClean="0">
                <a:solidFill>
                  <a:prstClr val="black"/>
                </a:solidFill>
              </a:rPr>
              <a:t> (полковник В.О. Каппель);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Чехословацкий корпус;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Оренбургское и Уральское казачество.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59" y="1225522"/>
            <a:ext cx="3383749" cy="238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12" y="1340768"/>
            <a:ext cx="1731392" cy="226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91880" y="3789040"/>
            <a:ext cx="252028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Н.В. Чайковский </a:t>
            </a:r>
          </a:p>
          <a:p>
            <a:pPr algn="ctr"/>
            <a:r>
              <a:rPr lang="ru-RU" sz="1600" dirty="0" smtClean="0"/>
              <a:t>Глава Архангельского правительства</a:t>
            </a: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75" y="3806802"/>
            <a:ext cx="1556207" cy="218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931475" y="6057292"/>
            <a:ext cx="172819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О.В. Каппель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1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813" y="188640"/>
            <a:ext cx="8219256" cy="64807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Акторы гражданской войны: «белое движение»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94404" y="1052736"/>
            <a:ext cx="3442055" cy="5256584"/>
          </a:xfrm>
        </p:spPr>
        <p:txBody>
          <a:bodyPr>
            <a:noAutofit/>
          </a:bodyPr>
          <a:lstStyle/>
          <a:p>
            <a:r>
              <a:rPr lang="ru-RU" sz="1500" dirty="0"/>
              <a:t>25 декабря 1917 </a:t>
            </a:r>
            <a:r>
              <a:rPr lang="ru-RU" sz="1500" dirty="0" smtClean="0"/>
              <a:t>– объявление о создании «Добровольской армии </a:t>
            </a:r>
            <a:r>
              <a:rPr lang="ru-RU" sz="1500" dirty="0"/>
              <a:t>под командованием М. В. </a:t>
            </a:r>
            <a:r>
              <a:rPr lang="ru-RU" sz="1500" dirty="0" smtClean="0"/>
              <a:t>Алексеева (политическое руководство) и Л.Г. Корнилова (военное руководство).</a:t>
            </a:r>
          </a:p>
          <a:p>
            <a:r>
              <a:rPr lang="ru-RU" sz="1500" dirty="0" smtClean="0"/>
              <a:t>18 ноября 1918 г. – переворот в Омске и объявление А.В. Колчака «верховным правителем» России.</a:t>
            </a:r>
          </a:p>
          <a:p>
            <a:r>
              <a:rPr lang="ru-RU" sz="1500" dirty="0" smtClean="0"/>
              <a:t>5 июня 1919 г. ген. Н.Н. Юденич назначен </a:t>
            </a:r>
            <a:r>
              <a:rPr lang="ru-RU" sz="1500" dirty="0"/>
              <a:t>Колчаком «Главнокомандующим всеми русскими сухопутными, морскими вооружёнными силами против большевиков на Северо-Западном фронте», </a:t>
            </a:r>
            <a:endParaRPr lang="ru-RU" sz="1500" dirty="0" smtClean="0"/>
          </a:p>
          <a:p>
            <a:r>
              <a:rPr lang="ru-RU" sz="1500" dirty="0" smtClean="0"/>
              <a:t>Сентябрь 1919 г – ген. Е.К. Миллер </a:t>
            </a:r>
            <a:r>
              <a:rPr lang="ru-RU" sz="1500" dirty="0"/>
              <a:t>становится </a:t>
            </a:r>
            <a:r>
              <a:rPr lang="ru-RU" sz="1500" dirty="0" smtClean="0"/>
              <a:t>Главным начальником </a:t>
            </a:r>
            <a:r>
              <a:rPr lang="ru-RU" sz="1500" dirty="0"/>
              <a:t>Северного края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932040" y="980728"/>
            <a:ext cx="3888432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 smtClean="0"/>
              <a:t>Общие принципы организации белых правительств:</a:t>
            </a:r>
          </a:p>
          <a:p>
            <a:r>
              <a:rPr lang="ru-RU" sz="1600" dirty="0" smtClean="0"/>
              <a:t>сохранение дореволюционных принципов организации военной и гражданской службы, чинов и званий;</a:t>
            </a:r>
          </a:p>
          <a:p>
            <a:r>
              <a:rPr lang="ru-RU" sz="1600" dirty="0" smtClean="0"/>
              <a:t>восстановление правопреемственности законов российской империи на контролируемых территориях;</a:t>
            </a:r>
          </a:p>
          <a:p>
            <a:r>
              <a:rPr lang="ru-RU" sz="1600" dirty="0" smtClean="0"/>
              <a:t>строгое соблюдение прав собственности;</a:t>
            </a:r>
          </a:p>
          <a:p>
            <a:r>
              <a:rPr lang="ru-RU" sz="1600" dirty="0" smtClean="0"/>
              <a:t>демонстративное следование традициям, нарушенным революцией;</a:t>
            </a:r>
          </a:p>
          <a:p>
            <a:r>
              <a:rPr lang="ru-RU" sz="1600" dirty="0" smtClean="0"/>
              <a:t>формальное возрождение общей соподчиненности (Колчаку);</a:t>
            </a:r>
          </a:p>
          <a:p>
            <a:r>
              <a:rPr lang="ru-RU" sz="1600" dirty="0" smtClean="0"/>
              <a:t>прямое взаимодействие с правительствами зарубежных стран.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37" y="1052736"/>
            <a:ext cx="9620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67" y="2481486"/>
            <a:ext cx="972874" cy="142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67" y="3717032"/>
            <a:ext cx="978223" cy="135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31" y="4941168"/>
            <a:ext cx="105894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2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А.В. Колчак: «Обращение </a:t>
            </a:r>
            <a:r>
              <a:rPr lang="ru-RU" sz="2800" dirty="0"/>
              <a:t>к населению России»: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Совет министров принял всю полноту власти и передал ее мне </a:t>
            </a:r>
            <a:r>
              <a:rPr lang="ru-RU" dirty="0" smtClean="0"/>
              <a:t>– </a:t>
            </a:r>
            <a:r>
              <a:rPr lang="ru-RU" dirty="0"/>
              <a:t>адмиралу русского флота Александру Колчаку. Приняв крест этой власти в исключительно трудных условиях гражданской войны и полного расстройства государственной жизни, объявляю: я не пойду ни по пути реакции, ни по гибельному пути партийности. Главной своей целью ставлю создание боеспособной армии, победу над большевизмом, установление законности и правопорядка, </a:t>
            </a:r>
            <a:r>
              <a:rPr lang="ru-RU" b="1" dirty="0"/>
              <a:t>дабы народ мог беспрепятственно избрать себе образ правления, который он пожелает, и осуществить великие идеи свободы, ныне провозглашенные по всему свету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571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1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Акторы гражданской войны: «партизанщина»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475656" y="1225421"/>
            <a:ext cx="2913464" cy="38444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Махно (Н.И. </a:t>
            </a:r>
            <a:r>
              <a:rPr lang="ru-RU" b="1" dirty="0" err="1" smtClean="0"/>
              <a:t>Михненко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80012" y="1196752"/>
            <a:ext cx="3931920" cy="31244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Другие партизаны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628800"/>
            <a:ext cx="3417520" cy="4968552"/>
          </a:xfrm>
        </p:spPr>
        <p:txBody>
          <a:bodyPr>
            <a:noAutofit/>
          </a:bodyPr>
          <a:lstStyle/>
          <a:p>
            <a:r>
              <a:rPr lang="ru-RU" sz="1600" dirty="0" smtClean="0"/>
              <a:t>Ноябрь 1918 г. </a:t>
            </a:r>
            <a:r>
              <a:rPr lang="ru-RU" sz="1600" dirty="0"/>
              <a:t>-  </a:t>
            </a:r>
            <a:r>
              <a:rPr lang="ru-RU" sz="1600" dirty="0" err="1"/>
              <a:t>Гуляйпольский</a:t>
            </a:r>
            <a:r>
              <a:rPr lang="ru-RU" sz="1600" dirty="0"/>
              <a:t> </a:t>
            </a:r>
            <a:r>
              <a:rPr lang="ru-RU" sz="1600" dirty="0" smtClean="0"/>
              <a:t>«революционный </a:t>
            </a:r>
            <a:r>
              <a:rPr lang="ru-RU" sz="1600" dirty="0"/>
              <a:t>штаб</a:t>
            </a:r>
            <a:r>
              <a:rPr lang="ru-RU" sz="1600" dirty="0" smtClean="0"/>
              <a:t>» во главе с Н.И. Махно;</a:t>
            </a:r>
          </a:p>
          <a:p>
            <a:r>
              <a:rPr lang="ru-RU" sz="1600" dirty="0" smtClean="0"/>
              <a:t>февраль </a:t>
            </a:r>
            <a:r>
              <a:rPr lang="ru-RU" sz="1600" dirty="0"/>
              <a:t>1919 года </a:t>
            </a:r>
            <a:r>
              <a:rPr lang="ru-RU" sz="1600" dirty="0" smtClean="0"/>
              <a:t>Махно - командир </a:t>
            </a:r>
            <a:r>
              <a:rPr lang="ru-RU" sz="1600" dirty="0"/>
              <a:t>3-й бригады 1-й Заднепровской </a:t>
            </a:r>
            <a:r>
              <a:rPr lang="ru-RU" sz="1600" dirty="0" smtClean="0"/>
              <a:t>дивизии Красной Армии;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июль </a:t>
            </a:r>
            <a:r>
              <a:rPr lang="ru-RU" sz="1600" dirty="0"/>
              <a:t>1919 года Махно возглавил Реввоенсовет объединённой Революционно-повстанческой армии Украины (РПАУ</a:t>
            </a:r>
            <a:r>
              <a:rPr lang="ru-RU" sz="1600" dirty="0" smtClean="0"/>
              <a:t>);</a:t>
            </a:r>
          </a:p>
          <a:p>
            <a:r>
              <a:rPr lang="ru-RU" sz="1600" dirty="0"/>
              <a:t>1 сентября 1919 года Махно провозгласил создание «Революционной повстанческой армии </a:t>
            </a:r>
            <a:r>
              <a:rPr lang="ru-RU" sz="1600" dirty="0" smtClean="0"/>
              <a:t>Украины».</a:t>
            </a:r>
            <a:endParaRPr lang="ru-RU" sz="16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283968" y="1484784"/>
            <a:ext cx="4680520" cy="5040560"/>
          </a:xfrm>
        </p:spPr>
        <p:txBody>
          <a:bodyPr>
            <a:noAutofit/>
          </a:bodyPr>
          <a:lstStyle/>
          <a:p>
            <a:r>
              <a:rPr lang="ru-RU" sz="1600" b="1" dirty="0"/>
              <a:t>Пархоменко </a:t>
            </a:r>
            <a:r>
              <a:rPr lang="ru-RU" sz="1600" b="1" dirty="0" smtClean="0"/>
              <a:t>А. Я. </a:t>
            </a:r>
            <a:r>
              <a:rPr lang="ru-RU" sz="1600" dirty="0" smtClean="0"/>
              <a:t>– организатор партизанских отрядов в Донбассе, погиб в должности командира дивизии в бою с махновцами. </a:t>
            </a:r>
          </a:p>
          <a:p>
            <a:r>
              <a:rPr lang="ru-RU" sz="1600" b="1" dirty="0" smtClean="0"/>
              <a:t>Щорс Н.А. </a:t>
            </a:r>
            <a:r>
              <a:rPr lang="ru-RU" sz="1600" dirty="0" smtClean="0"/>
              <a:t>– организатор партизанских отрядов на Украине, в 1919 г. </a:t>
            </a:r>
            <a:r>
              <a:rPr lang="ru-RU" sz="1600" dirty="0"/>
              <a:t>– командир </a:t>
            </a:r>
            <a:r>
              <a:rPr lang="en-US" sz="1600" dirty="0" smtClean="0"/>
              <a:t>I</a:t>
            </a:r>
            <a:r>
              <a:rPr lang="ru-RU" sz="1600" dirty="0" smtClean="0"/>
              <a:t> Украинской советской дивизии; 30 августа 1919 г. погиб при невыясненных обстоятельствах.</a:t>
            </a:r>
          </a:p>
          <a:p>
            <a:r>
              <a:rPr lang="ru-RU" sz="1600" b="1" dirty="0" smtClean="0"/>
              <a:t>Думенко Б.М.  </a:t>
            </a:r>
            <a:r>
              <a:rPr lang="ru-RU" sz="1600" dirty="0" smtClean="0"/>
              <a:t>- организатор партизанских отрядов на Дону, командир </a:t>
            </a:r>
            <a:r>
              <a:rPr lang="en-US" sz="1600" dirty="0" smtClean="0"/>
              <a:t>I</a:t>
            </a:r>
            <a:r>
              <a:rPr lang="ru-RU" sz="1600" dirty="0" smtClean="0"/>
              <a:t>, а затем </a:t>
            </a:r>
            <a:r>
              <a:rPr lang="en-US" sz="1600" dirty="0" smtClean="0"/>
              <a:t>II  </a:t>
            </a:r>
            <a:r>
              <a:rPr lang="ru-RU" sz="1600" dirty="0" smtClean="0"/>
              <a:t>кавалерийских корпусов; расстрелян по обвинению в подготовке мятежа.</a:t>
            </a:r>
          </a:p>
          <a:p>
            <a:r>
              <a:rPr lang="ru-RU" sz="1600" b="1" dirty="0" smtClean="0"/>
              <a:t>Ф.К. Миронов </a:t>
            </a:r>
            <a:r>
              <a:rPr lang="ru-RU" sz="1600" dirty="0" smtClean="0"/>
              <a:t>– организатор казачьих отрядов Красной армии, последняя должность – командарм </a:t>
            </a:r>
            <a:r>
              <a:rPr lang="en-US" sz="1600" dirty="0" smtClean="0"/>
              <a:t>II </a:t>
            </a:r>
            <a:r>
              <a:rPr lang="ru-RU" sz="1600" dirty="0" smtClean="0"/>
              <a:t>конной армии. Арестован по обвинению в подготовке мятежа и убит в бутырской тюрьме при невыясненных обстоятельствах </a:t>
            </a:r>
            <a:r>
              <a:rPr lang="ru-RU" sz="16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1024905" cy="158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1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Тактические новации гражданской войны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Использование сверхкрупных частей кавалерия, способных вести маневренную войну (дивизия-корпус-армия).</a:t>
            </a:r>
          </a:p>
          <a:p>
            <a:r>
              <a:rPr lang="ru-RU" dirty="0" smtClean="0"/>
              <a:t>Создание мобильных пулеметных отрядов («тачанки») </a:t>
            </a:r>
          </a:p>
          <a:p>
            <a:r>
              <a:rPr lang="ru-RU" dirty="0" smtClean="0"/>
              <a:t>Координация действий кавалерии и артиллерии.</a:t>
            </a:r>
          </a:p>
          <a:p>
            <a:r>
              <a:rPr lang="ru-RU" smtClean="0"/>
              <a:t>Использование бронепоездов </a:t>
            </a:r>
            <a:r>
              <a:rPr lang="ru-RU" dirty="0" smtClean="0"/>
              <a:t>для огневой поддержки действий кавалерии.</a:t>
            </a:r>
            <a:endParaRPr lang="ru-RU" dirty="0"/>
          </a:p>
        </p:txBody>
      </p:sp>
      <p:pic>
        <p:nvPicPr>
          <p:cNvPr id="9" name="Revolyucionnye_pesni_-_Tachan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8367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4536504" cy="281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424" y="260648"/>
            <a:ext cx="402394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75057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06" y="4163919"/>
            <a:ext cx="4691360" cy="234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336759"/>
            <a:ext cx="565659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6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Новая военная тактика в художественном образе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176863" cy="492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4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Альтернативные концепции: Макс Вебер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5842992" cy="446449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Человечество развивается путем выработки новой рациональности и замены устаревшей рациональности более эффективной.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Конфликт рациональностей принимает форму столкновения страт: классов, сословий, профессиональных объединений, объединений  по национальному, расовому, половому или возрастному принципу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Революция – один из возможных вариантов утверждения новой рациональности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1124744"/>
            <a:ext cx="2304256" cy="2016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Политическая революция </a:t>
            </a:r>
            <a:r>
              <a:rPr lang="ru-RU" dirty="0" smtClean="0"/>
              <a:t>– меняются способы управления в рамках одной рациональности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3645024"/>
            <a:ext cx="2304256" cy="2016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Социальная революция</a:t>
            </a:r>
            <a:r>
              <a:rPr lang="ru-RU" dirty="0" smtClean="0"/>
              <a:t>: происходит полная или частичная смена рациональности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076056" y="2708920"/>
            <a:ext cx="1296144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92080" y="479715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1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Альтернативные концепции: Питирим Сорокин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6203032" cy="4896544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Развитие общества происходит через стремление к удовлетворению «основных инстинктов» и, следовательно, борьбу за ресурсы.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«Ущемление инстинктов» существующим порядком ведет к действиям по его нарушению в двух видах: а) преступлениям; б) протестам.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ru-RU" dirty="0" smtClean="0"/>
              <a:t>Когда </a:t>
            </a:r>
            <a:r>
              <a:rPr lang="ru-RU" dirty="0"/>
              <a:t>же это ущемление становится массовым, </a:t>
            </a:r>
            <a:r>
              <a:rPr lang="ru-RU" dirty="0" smtClean="0"/>
              <a:t>оно ведет </a:t>
            </a:r>
            <a:r>
              <a:rPr lang="ru-RU" dirty="0"/>
              <a:t>к массовому нарушению и низвержению порядка, к актам, </a:t>
            </a:r>
            <a:r>
              <a:rPr lang="ru-RU" dirty="0" smtClean="0"/>
              <a:t>которые </a:t>
            </a:r>
            <a:r>
              <a:rPr lang="ru-RU" dirty="0"/>
              <a:t>тождественны тем, которые — будучи малочисленными — </a:t>
            </a:r>
            <a:r>
              <a:rPr lang="ru-RU" dirty="0" smtClean="0"/>
              <a:t>называются </a:t>
            </a:r>
            <a:r>
              <a:rPr lang="ru-RU" dirty="0"/>
              <a:t>преступлениями, а когда становятся массовыми, меняют </a:t>
            </a:r>
            <a:r>
              <a:rPr lang="ru-RU" dirty="0" smtClean="0"/>
              <a:t>свою квалификацию </a:t>
            </a:r>
            <a:r>
              <a:rPr lang="ru-RU" dirty="0"/>
              <a:t>и из «преступлений» превращаются в «революцию</a:t>
            </a:r>
            <a:r>
              <a:rPr lang="ru-RU" dirty="0" smtClean="0"/>
              <a:t>»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980728"/>
            <a:ext cx="1800200" cy="22322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Политическая революция</a:t>
            </a:r>
            <a:r>
              <a:rPr lang="ru-RU" dirty="0" smtClean="0"/>
              <a:t>: происходит коррекция действующего порядка распределения благ.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3501008"/>
            <a:ext cx="1800200" cy="2880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Социальная революция</a:t>
            </a:r>
            <a:r>
              <a:rPr lang="ru-RU" dirty="0" smtClean="0"/>
              <a:t>: происходит полное или частичное разрушение действовавшего порядка  распределения благ.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796136" y="2348880"/>
            <a:ext cx="108012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868144" y="3717032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7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Альтернативные концепции. </a:t>
            </a:r>
            <a:r>
              <a:rPr lang="ru-RU" sz="2400" dirty="0" err="1" smtClean="0"/>
              <a:t>Вильфредо</a:t>
            </a:r>
            <a:r>
              <a:rPr lang="ru-RU" sz="2400" dirty="0" smtClean="0"/>
              <a:t> Парето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5915000" cy="46085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Человеческое общество развивается вследствие постоянного обновление элиты: властной, экономической, культурной.</a:t>
            </a:r>
          </a:p>
          <a:p>
            <a:r>
              <a:rPr lang="ru-RU" dirty="0" smtClean="0"/>
              <a:t>Все конфликты в обществе возникают вследствие того, что действующая элита становится неэффективной и закрытой для обновления.</a:t>
            </a:r>
          </a:p>
          <a:p>
            <a:r>
              <a:rPr lang="ru-RU" dirty="0" smtClean="0"/>
              <a:t>Революция – способ восстановить процесс «циркуляции» в элите или сменить элиту целиком: «История – кладбище аристократий».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1052736"/>
            <a:ext cx="2232248" cy="2448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Политическая революция </a:t>
            </a:r>
            <a:r>
              <a:rPr lang="ru-RU" dirty="0" smtClean="0"/>
              <a:t>– полная или частичная смена элиты, с сохранением базовых принципов ее формирования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3717032"/>
            <a:ext cx="2304256" cy="2808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Социальная революция </a:t>
            </a:r>
            <a:r>
              <a:rPr lang="ru-RU" dirty="0" smtClean="0"/>
              <a:t>– разрушение старых способов формирования элиты и выработка новых принципов ее функционирования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796136" y="2276872"/>
            <a:ext cx="936104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40152" y="4365104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08912" cy="9221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/>
              <a:t>Альтернативные концепции</a:t>
            </a:r>
            <a:r>
              <a:rPr lang="ru-RU" sz="2000" dirty="0" smtClean="0"/>
              <a:t>: Норт </a:t>
            </a:r>
            <a:r>
              <a:rPr lang="ru-RU" sz="2000" dirty="0"/>
              <a:t>Д., Уоллис Д., Вайнгаст Б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«Насилие и социальные </a:t>
            </a:r>
            <a:r>
              <a:rPr lang="ru-RU" sz="2000" dirty="0" smtClean="0"/>
              <a:t>порядки» 2011 г.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6120680" cy="44644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Развитие человечества определяется действием институтов: фиксируемых и не фиксируемых правил, отражающих способ взаимодействия людей.</a:t>
            </a:r>
          </a:p>
          <a:p>
            <a:r>
              <a:rPr lang="ru-RU" dirty="0" smtClean="0"/>
              <a:t>Основа всех конфликтов истории - это противоречие между институтами развития (модернизации) и институции консервации (архаики).</a:t>
            </a:r>
          </a:p>
          <a:p>
            <a:r>
              <a:rPr lang="ru-RU" dirty="0" smtClean="0"/>
              <a:t>Революция – это способ устранения архаических институтов и замены их модернизационными.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1124744"/>
            <a:ext cx="2088232" cy="2448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Политическая революция: </a:t>
            </a:r>
            <a:r>
              <a:rPr lang="ru-RU" dirty="0" smtClean="0"/>
              <a:t>действующие институты сохраняются, меняется порядок их применения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3789040"/>
            <a:ext cx="2088232" cy="2448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Социальная революция </a:t>
            </a:r>
            <a:r>
              <a:rPr lang="ru-RU" dirty="0" smtClean="0"/>
              <a:t>полностью или частично  разрушает действующие институты и заменяет их другими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300192" y="2708920"/>
            <a:ext cx="432048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300192" y="4797152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8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Революция модерна.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38164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 smtClean="0"/>
              <a:t>Условие: </a:t>
            </a:r>
            <a:r>
              <a:rPr lang="ru-RU" sz="2400" dirty="0" smtClean="0"/>
              <a:t>часть элиты и часть населения хотят устранить устаревшие институты.</a:t>
            </a:r>
          </a:p>
          <a:p>
            <a:pPr marL="0" indent="0">
              <a:buNone/>
            </a:pPr>
            <a:r>
              <a:rPr lang="ru-RU" sz="2400" b="1" dirty="0" smtClean="0"/>
              <a:t>Действия: </a:t>
            </a:r>
            <a:r>
              <a:rPr lang="ru-RU" sz="2400" dirty="0" smtClean="0"/>
              <a:t>модернизаторы захватывают власть, уничтожают архаичную элиту и силой вводят новые институты.</a:t>
            </a:r>
          </a:p>
          <a:p>
            <a:pPr marL="0" indent="0">
              <a:buNone/>
            </a:pPr>
            <a:r>
              <a:rPr lang="ru-RU" sz="2400" b="1" dirty="0" smtClean="0"/>
              <a:t>Последствия:</a:t>
            </a:r>
          </a:p>
          <a:p>
            <a:r>
              <a:rPr lang="ru-RU" sz="2400" dirty="0" smtClean="0"/>
              <a:t>утверждается новая рациональность, а вместе с ней – новая мотивация к труду;</a:t>
            </a:r>
          </a:p>
          <a:p>
            <a:r>
              <a:rPr lang="ru-RU" sz="2400" dirty="0" smtClean="0"/>
              <a:t>устанавливаются новые принципы формирования элиты;</a:t>
            </a:r>
          </a:p>
          <a:p>
            <a:r>
              <a:rPr lang="ru-RU" sz="2400" dirty="0" smtClean="0"/>
              <a:t>формируется гражданское общество;</a:t>
            </a:r>
          </a:p>
          <a:p>
            <a:r>
              <a:rPr lang="ru-RU" sz="2400" dirty="0" smtClean="0"/>
              <a:t>страна получает импульс к развитию.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5085184"/>
            <a:ext cx="691276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Примеры : Английская революция 1640 г.,</a:t>
            </a:r>
          </a:p>
          <a:p>
            <a:pPr algn="ctr"/>
            <a:r>
              <a:rPr lang="ru-RU" dirty="0" smtClean="0"/>
              <a:t>Великая Французская революция 1789 г.</a:t>
            </a:r>
          </a:p>
          <a:p>
            <a:pPr algn="ctr"/>
            <a:r>
              <a:rPr lang="ru-RU" dirty="0" smtClean="0"/>
              <a:t>Революция Мэйдзи в Японии 1868-1869 гг. (политическая)</a:t>
            </a:r>
          </a:p>
          <a:p>
            <a:pPr algn="ctr"/>
            <a:r>
              <a:rPr lang="ru-RU" dirty="0" smtClean="0"/>
              <a:t>Революция в Китае 1911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1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Революция архаики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91264" cy="33843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 smtClean="0"/>
              <a:t>Условие:</a:t>
            </a:r>
            <a:r>
              <a:rPr lang="ru-RU" sz="2400" dirty="0" smtClean="0"/>
              <a:t> часть элиты проводит модернизационные реформы, другая часть – им противится; большинство населения не хочет модернизации.</a:t>
            </a:r>
          </a:p>
          <a:p>
            <a:pPr marL="0" indent="0">
              <a:buNone/>
            </a:pPr>
            <a:r>
              <a:rPr lang="ru-RU" sz="2400" b="1" dirty="0" smtClean="0"/>
              <a:t>Действие: </a:t>
            </a:r>
            <a:r>
              <a:rPr lang="ru-RU" sz="2400" dirty="0" smtClean="0"/>
              <a:t>противники модернизации захватывают власть и восстанавливают архаичные институты.</a:t>
            </a:r>
          </a:p>
          <a:p>
            <a:pPr marL="0" indent="0">
              <a:buNone/>
            </a:pPr>
            <a:r>
              <a:rPr lang="ru-RU" sz="2400" b="1" dirty="0" smtClean="0"/>
              <a:t>Последствия:</a:t>
            </a:r>
          </a:p>
          <a:p>
            <a:r>
              <a:rPr lang="ru-RU" sz="2400" dirty="0" smtClean="0"/>
              <a:t>происходит самоизоляция страны от внешних воздействий;</a:t>
            </a:r>
          </a:p>
          <a:p>
            <a:r>
              <a:rPr lang="ru-RU" sz="2400" dirty="0" smtClean="0"/>
              <a:t>закрываются «социальные лифты», прекращается «циркуляция элиты»;</a:t>
            </a:r>
          </a:p>
          <a:p>
            <a:r>
              <a:rPr lang="ru-RU" sz="2400" dirty="0" smtClean="0"/>
              <a:t>ликвидируются условия для формирования гражданского общества;</a:t>
            </a:r>
          </a:p>
          <a:p>
            <a:r>
              <a:rPr lang="ru-RU" sz="2400" dirty="0" smtClean="0"/>
              <a:t>резко снижаются возможности для развития страны.</a:t>
            </a:r>
          </a:p>
          <a:p>
            <a:pPr marL="0" indent="0">
              <a:buNone/>
            </a:pPr>
            <a:endParaRPr lang="ru-RU" sz="2200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63394" y="5013176"/>
            <a:ext cx="676875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Примеры: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борьба </a:t>
            </a:r>
            <a:r>
              <a:rPr lang="ru-RU" dirty="0" smtClean="0"/>
              <a:t>Конфедерации штатов Америки (Юга) против правительства США в гражданской войне 1861-1865 гг.;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революция в Иране 1978-1979 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1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Революция 1917 г. в России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3817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Модернизация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4041775" cy="3600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Архаика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4040188" cy="32403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Разрушение большей части прежних институтов.</a:t>
            </a:r>
          </a:p>
          <a:p>
            <a:r>
              <a:rPr lang="ru-RU" dirty="0" smtClean="0"/>
              <a:t>Создание новой элиты, с иными чем ранее принципами формирования и циркуляции.</a:t>
            </a:r>
          </a:p>
          <a:p>
            <a:r>
              <a:rPr lang="ru-RU" dirty="0" smtClean="0"/>
              <a:t>Насильственная урбанизация.</a:t>
            </a:r>
          </a:p>
          <a:p>
            <a:r>
              <a:rPr lang="ru-RU" dirty="0" smtClean="0"/>
              <a:t>Резкая модернизация системы образования.</a:t>
            </a:r>
          </a:p>
          <a:p>
            <a:r>
              <a:rPr lang="ru-RU" dirty="0" smtClean="0"/>
              <a:t>Создание новой системы общественного здравоохранения.</a:t>
            </a:r>
          </a:p>
          <a:p>
            <a:r>
              <a:rPr lang="ru-RU" dirty="0" smtClean="0"/>
              <a:t>Создание передовых научных школ в естественных науках.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4"/>
          </p:nvPr>
        </p:nvSpPr>
        <p:spPr>
          <a:xfrm>
            <a:off x="4572000" y="1556792"/>
            <a:ext cx="4041775" cy="338437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Сохранение коллективной рациональности.</a:t>
            </a:r>
          </a:p>
          <a:p>
            <a:r>
              <a:rPr lang="ru-RU" dirty="0" smtClean="0"/>
              <a:t>Утверждение «новой сословности» – номенклатуры.</a:t>
            </a:r>
          </a:p>
          <a:p>
            <a:r>
              <a:rPr lang="ru-RU" dirty="0" smtClean="0"/>
              <a:t>Фактическое сохранение части отменных институтов (прежде всего – национальное неравенство).</a:t>
            </a:r>
          </a:p>
          <a:p>
            <a:r>
              <a:rPr lang="ru-RU" dirty="0" smtClean="0"/>
              <a:t>Сохранение очень высокой доли ручного труда (особенно в сельском хозяйстве)</a:t>
            </a:r>
          </a:p>
          <a:p>
            <a:r>
              <a:rPr lang="ru-RU" dirty="0" smtClean="0"/>
              <a:t>Разгром части наиболее передовых направлений в науке.</a:t>
            </a:r>
          </a:p>
          <a:p>
            <a:r>
              <a:rPr lang="ru-RU" dirty="0" smtClean="0"/>
              <a:t>Отсутствие гражданского общества.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34974" y="5301208"/>
            <a:ext cx="7416824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Возможные определения для такого рода революций : «революция смешанного типа» или «композитная революция» или «гибридная революция»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4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ind_0183_slide">
  <a:themeElements>
    <a:clrScheme name="Custom Design 2">
      <a:dk1>
        <a:srgbClr val="000000"/>
      </a:dk1>
      <a:lt1>
        <a:srgbClr val="CCCCCC"/>
      </a:lt1>
      <a:dk2>
        <a:srgbClr val="000000"/>
      </a:dk2>
      <a:lt2>
        <a:srgbClr val="666666"/>
      </a:lt2>
      <a:accent1>
        <a:srgbClr val="803962"/>
      </a:accent1>
      <a:accent2>
        <a:srgbClr val="804A26"/>
      </a:accent2>
      <a:accent3>
        <a:srgbClr val="E2E2E2"/>
      </a:accent3>
      <a:accent4>
        <a:srgbClr val="000000"/>
      </a:accent4>
      <a:accent5>
        <a:srgbClr val="C0AEB7"/>
      </a:accent5>
      <a:accent6>
        <a:srgbClr val="734221"/>
      </a:accent6>
      <a:hlink>
        <a:srgbClr val="803939"/>
      </a:hlink>
      <a:folHlink>
        <a:srgbClr val="6E5D22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E03F3F"/>
        </a:accent1>
        <a:accent2>
          <a:srgbClr val="A31A1A"/>
        </a:accent2>
        <a:accent3>
          <a:srgbClr val="E2E2E2"/>
        </a:accent3>
        <a:accent4>
          <a:srgbClr val="000000"/>
        </a:accent4>
        <a:accent5>
          <a:srgbClr val="EDAFAF"/>
        </a:accent5>
        <a:accent6>
          <a:srgbClr val="931616"/>
        </a:accent6>
        <a:hlink>
          <a:srgbClr val="661010"/>
        </a:hlink>
        <a:folHlink>
          <a:srgbClr val="854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62"/>
        </a:accent1>
        <a:accent2>
          <a:srgbClr val="804A26"/>
        </a:accent2>
        <a:accent3>
          <a:srgbClr val="E2E2E2"/>
        </a:accent3>
        <a:accent4>
          <a:srgbClr val="000000"/>
        </a:accent4>
        <a:accent5>
          <a:srgbClr val="C0AEB7"/>
        </a:accent5>
        <a:accent6>
          <a:srgbClr val="734221"/>
        </a:accent6>
        <a:hlink>
          <a:srgbClr val="803939"/>
        </a:hlink>
        <a:folHlink>
          <a:srgbClr val="6E5D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335966"/>
        </a:accent1>
        <a:accent2>
          <a:srgbClr val="803939"/>
        </a:accent2>
        <a:accent3>
          <a:srgbClr val="E2E2E2"/>
        </a:accent3>
        <a:accent4>
          <a:srgbClr val="000000"/>
        </a:accent4>
        <a:accent5>
          <a:srgbClr val="ADB5B8"/>
        </a:accent5>
        <a:accent6>
          <a:srgbClr val="733333"/>
        </a:accent6>
        <a:hlink>
          <a:srgbClr val="526614"/>
        </a:hlink>
        <a:folHlink>
          <a:srgbClr val="55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39"/>
        </a:accent1>
        <a:accent2>
          <a:srgbClr val="736017"/>
        </a:accent2>
        <a:accent3>
          <a:srgbClr val="E2E2E2"/>
        </a:accent3>
        <a:accent4>
          <a:srgbClr val="000000"/>
        </a:accent4>
        <a:accent5>
          <a:srgbClr val="C0AEAE"/>
        </a:accent5>
        <a:accent6>
          <a:srgbClr val="685614"/>
        </a:accent6>
        <a:hlink>
          <a:srgbClr val="4A4080"/>
        </a:hlink>
        <a:folHlink>
          <a:srgbClr val="146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ECEC00"/>
        </a:accent1>
        <a:accent2>
          <a:srgbClr val="E6CB00"/>
        </a:accent2>
        <a:accent3>
          <a:srgbClr val="E2E2E2"/>
        </a:accent3>
        <a:accent4>
          <a:srgbClr val="000000"/>
        </a:accent4>
        <a:accent5>
          <a:srgbClr val="F4F4AA"/>
        </a:accent5>
        <a:accent6>
          <a:srgbClr val="D0B800"/>
        </a:accent6>
        <a:hlink>
          <a:srgbClr val="837D00"/>
        </a:hlink>
        <a:folHlink>
          <a:srgbClr val="A39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6919"/>
        </a:accent1>
        <a:accent2>
          <a:srgbClr val="688019"/>
        </a:accent2>
        <a:accent3>
          <a:srgbClr val="E2E2E2"/>
        </a:accent3>
        <a:accent4>
          <a:srgbClr val="000000"/>
        </a:accent4>
        <a:accent5>
          <a:srgbClr val="C0B9AB"/>
        </a:accent5>
        <a:accent6>
          <a:srgbClr val="5E7316"/>
        </a:accent6>
        <a:hlink>
          <a:srgbClr val="15616B"/>
        </a:hlink>
        <a:folHlink>
          <a:srgbClr val="807E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66"/>
        </a:accent1>
        <a:accent2>
          <a:srgbClr val="666514"/>
        </a:accent2>
        <a:accent3>
          <a:srgbClr val="E2E2E2"/>
        </a:accent3>
        <a:accent4>
          <a:srgbClr val="000000"/>
        </a:accent4>
        <a:accent5>
          <a:srgbClr val="C0AEB8"/>
        </a:accent5>
        <a:accent6>
          <a:srgbClr val="5C5B11"/>
        </a:accent6>
        <a:hlink>
          <a:srgbClr val="804733"/>
        </a:hlink>
        <a:folHlink>
          <a:srgbClr val="342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4119"/>
        </a:accent1>
        <a:accent2>
          <a:srgbClr val="197280"/>
        </a:accent2>
        <a:accent3>
          <a:srgbClr val="E2E2E2"/>
        </a:accent3>
        <a:accent4>
          <a:srgbClr val="000000"/>
        </a:accent4>
        <a:accent5>
          <a:srgbClr val="C0B0AB"/>
        </a:accent5>
        <a:accent6>
          <a:srgbClr val="166773"/>
        </a:accent6>
        <a:hlink>
          <a:srgbClr val="5C3D70"/>
        </a:hlink>
        <a:folHlink>
          <a:srgbClr val="5E5C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4EC100"/>
        </a:accent1>
        <a:accent2>
          <a:srgbClr val="358400"/>
        </a:accent2>
        <a:accent3>
          <a:srgbClr val="E2E2E2"/>
        </a:accent3>
        <a:accent4>
          <a:srgbClr val="000000"/>
        </a:accent4>
        <a:accent5>
          <a:srgbClr val="B2DDAA"/>
        </a:accent5>
        <a:accent6>
          <a:srgbClr val="2F7700"/>
        </a:accent6>
        <a:hlink>
          <a:srgbClr val="296500"/>
        </a:hlink>
        <a:folHlink>
          <a:srgbClr val="4665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586614"/>
        </a:accent1>
        <a:accent2>
          <a:srgbClr val="295966"/>
        </a:accent2>
        <a:accent3>
          <a:srgbClr val="E2E2E2"/>
        </a:accent3>
        <a:accent4>
          <a:srgbClr val="000000"/>
        </a:accent4>
        <a:accent5>
          <a:srgbClr val="B4B8AA"/>
        </a:accent5>
        <a:accent6>
          <a:srgbClr val="24505C"/>
        </a:accent6>
        <a:hlink>
          <a:srgbClr val="735F22"/>
        </a:hlink>
        <a:folHlink>
          <a:srgbClr val="3A73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406B"/>
        </a:accent1>
        <a:accent2>
          <a:srgbClr val="804E33"/>
        </a:accent2>
        <a:accent3>
          <a:srgbClr val="E2E2E2"/>
        </a:accent3>
        <a:accent4>
          <a:srgbClr val="000000"/>
        </a:accent4>
        <a:accent5>
          <a:srgbClr val="C0AFBA"/>
        </a:accent5>
        <a:accent6>
          <a:srgbClr val="73462D"/>
        </a:accent6>
        <a:hlink>
          <a:srgbClr val="356614"/>
        </a:hlink>
        <a:folHlink>
          <a:srgbClr val="3A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C3F48"/>
        </a:accent1>
        <a:accent2>
          <a:srgbClr val="3D7317"/>
        </a:accent2>
        <a:accent3>
          <a:srgbClr val="E2E2E2"/>
        </a:accent3>
        <a:accent4>
          <a:srgbClr val="000000"/>
        </a:accent4>
        <a:accent5>
          <a:srgbClr val="C5AFB1"/>
        </a:accent5>
        <a:accent6>
          <a:srgbClr val="366814"/>
        </a:accent6>
        <a:hlink>
          <a:srgbClr val="404080"/>
        </a:hlink>
        <a:folHlink>
          <a:srgbClr val="7363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00A5C9"/>
        </a:accent1>
        <a:accent2>
          <a:srgbClr val="427D89"/>
        </a:accent2>
        <a:accent3>
          <a:srgbClr val="E2E2E2"/>
        </a:accent3>
        <a:accent4>
          <a:srgbClr val="000000"/>
        </a:accent4>
        <a:accent5>
          <a:srgbClr val="AACFE1"/>
        </a:accent5>
        <a:accent6>
          <a:srgbClr val="3B717C"/>
        </a:accent6>
        <a:hlink>
          <a:srgbClr val="006880"/>
        </a:hlink>
        <a:folHlink>
          <a:srgbClr val="005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1F5499"/>
        </a:accent1>
        <a:accent2>
          <a:srgbClr val="1D8019"/>
        </a:accent2>
        <a:accent3>
          <a:srgbClr val="E2E2E2"/>
        </a:accent3>
        <a:accent4>
          <a:srgbClr val="000000"/>
        </a:accent4>
        <a:accent5>
          <a:srgbClr val="ABB3CA"/>
        </a:accent5>
        <a:accent6>
          <a:srgbClr val="197316"/>
        </a:accent6>
        <a:hlink>
          <a:srgbClr val="218BA3"/>
        </a:hlink>
        <a:folHlink>
          <a:srgbClr val="574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80393B"/>
        </a:accent1>
        <a:accent2>
          <a:srgbClr val="196D80"/>
        </a:accent2>
        <a:accent3>
          <a:srgbClr val="E2E2E2"/>
        </a:accent3>
        <a:accent4>
          <a:srgbClr val="000000"/>
        </a:accent4>
        <a:accent5>
          <a:srgbClr val="C0AEAF"/>
        </a:accent5>
        <a:accent6>
          <a:srgbClr val="166273"/>
        </a:accent6>
        <a:hlink>
          <a:srgbClr val="805519"/>
        </a:hlink>
        <a:folHlink>
          <a:srgbClr val="8039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CCCCCC"/>
        </a:lt1>
        <a:dk2>
          <a:srgbClr val="000000"/>
        </a:dk2>
        <a:lt2>
          <a:srgbClr val="666666"/>
        </a:lt2>
        <a:accent1>
          <a:srgbClr val="666514"/>
        </a:accent1>
        <a:accent2>
          <a:srgbClr val="145766"/>
        </a:accent2>
        <a:accent3>
          <a:srgbClr val="E2E2E2"/>
        </a:accent3>
        <a:accent4>
          <a:srgbClr val="000000"/>
        </a:accent4>
        <a:accent5>
          <a:srgbClr val="B8B8AA"/>
        </a:accent5>
        <a:accent6>
          <a:srgbClr val="114E5C"/>
        </a:accent6>
        <a:hlink>
          <a:srgbClr val="664029"/>
        </a:hlink>
        <a:folHlink>
          <a:srgbClr val="5C3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7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03F3F"/>
        </a:accent1>
        <a:accent2>
          <a:srgbClr val="A31A1A"/>
        </a:accent2>
        <a:accent3>
          <a:srgbClr val="FFFFFF"/>
        </a:accent3>
        <a:accent4>
          <a:srgbClr val="000000"/>
        </a:accent4>
        <a:accent5>
          <a:srgbClr val="EDAFAF"/>
        </a:accent5>
        <a:accent6>
          <a:srgbClr val="931616"/>
        </a:accent6>
        <a:hlink>
          <a:srgbClr val="661010"/>
        </a:hlink>
        <a:folHlink>
          <a:srgbClr val="854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62"/>
        </a:accent1>
        <a:accent2>
          <a:srgbClr val="804A26"/>
        </a:accent2>
        <a:accent3>
          <a:srgbClr val="FFFFFF"/>
        </a:accent3>
        <a:accent4>
          <a:srgbClr val="000000"/>
        </a:accent4>
        <a:accent5>
          <a:srgbClr val="C0AEB7"/>
        </a:accent5>
        <a:accent6>
          <a:srgbClr val="734221"/>
        </a:accent6>
        <a:hlink>
          <a:srgbClr val="803939"/>
        </a:hlink>
        <a:folHlink>
          <a:srgbClr val="6E5D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335966"/>
        </a:accent1>
        <a:accent2>
          <a:srgbClr val="803939"/>
        </a:accent2>
        <a:accent3>
          <a:srgbClr val="FFFFFF"/>
        </a:accent3>
        <a:accent4>
          <a:srgbClr val="000000"/>
        </a:accent4>
        <a:accent5>
          <a:srgbClr val="ADB5B8"/>
        </a:accent5>
        <a:accent6>
          <a:srgbClr val="733333"/>
        </a:accent6>
        <a:hlink>
          <a:srgbClr val="526614"/>
        </a:hlink>
        <a:folHlink>
          <a:srgbClr val="55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39"/>
        </a:accent1>
        <a:accent2>
          <a:srgbClr val="736017"/>
        </a:accent2>
        <a:accent3>
          <a:srgbClr val="FFFFFF"/>
        </a:accent3>
        <a:accent4>
          <a:srgbClr val="000000"/>
        </a:accent4>
        <a:accent5>
          <a:srgbClr val="C0AEAE"/>
        </a:accent5>
        <a:accent6>
          <a:srgbClr val="685614"/>
        </a:accent6>
        <a:hlink>
          <a:srgbClr val="4A4080"/>
        </a:hlink>
        <a:folHlink>
          <a:srgbClr val="146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CEC00"/>
        </a:accent1>
        <a:accent2>
          <a:srgbClr val="E6CB00"/>
        </a:accent2>
        <a:accent3>
          <a:srgbClr val="FFFFFF"/>
        </a:accent3>
        <a:accent4>
          <a:srgbClr val="000000"/>
        </a:accent4>
        <a:accent5>
          <a:srgbClr val="F4F4AA"/>
        </a:accent5>
        <a:accent6>
          <a:srgbClr val="D0B800"/>
        </a:accent6>
        <a:hlink>
          <a:srgbClr val="837D00"/>
        </a:hlink>
        <a:folHlink>
          <a:srgbClr val="A39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6919"/>
        </a:accent1>
        <a:accent2>
          <a:srgbClr val="688019"/>
        </a:accent2>
        <a:accent3>
          <a:srgbClr val="FFFFFF"/>
        </a:accent3>
        <a:accent4>
          <a:srgbClr val="000000"/>
        </a:accent4>
        <a:accent5>
          <a:srgbClr val="C0B9AB"/>
        </a:accent5>
        <a:accent6>
          <a:srgbClr val="5E7316"/>
        </a:accent6>
        <a:hlink>
          <a:srgbClr val="15616B"/>
        </a:hlink>
        <a:folHlink>
          <a:srgbClr val="807E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66"/>
        </a:accent1>
        <a:accent2>
          <a:srgbClr val="666514"/>
        </a:accent2>
        <a:accent3>
          <a:srgbClr val="FFFFFF"/>
        </a:accent3>
        <a:accent4>
          <a:srgbClr val="000000"/>
        </a:accent4>
        <a:accent5>
          <a:srgbClr val="C0AEB8"/>
        </a:accent5>
        <a:accent6>
          <a:srgbClr val="5C5B11"/>
        </a:accent6>
        <a:hlink>
          <a:srgbClr val="804733"/>
        </a:hlink>
        <a:folHlink>
          <a:srgbClr val="342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4119"/>
        </a:accent1>
        <a:accent2>
          <a:srgbClr val="197280"/>
        </a:accent2>
        <a:accent3>
          <a:srgbClr val="FFFFFF"/>
        </a:accent3>
        <a:accent4>
          <a:srgbClr val="000000"/>
        </a:accent4>
        <a:accent5>
          <a:srgbClr val="C0B0AB"/>
        </a:accent5>
        <a:accent6>
          <a:srgbClr val="166773"/>
        </a:accent6>
        <a:hlink>
          <a:srgbClr val="5C3D70"/>
        </a:hlink>
        <a:folHlink>
          <a:srgbClr val="5E5C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4EC100"/>
        </a:accent1>
        <a:accent2>
          <a:srgbClr val="358400"/>
        </a:accent2>
        <a:accent3>
          <a:srgbClr val="FFFFFF"/>
        </a:accent3>
        <a:accent4>
          <a:srgbClr val="000000"/>
        </a:accent4>
        <a:accent5>
          <a:srgbClr val="B2DDAA"/>
        </a:accent5>
        <a:accent6>
          <a:srgbClr val="2F7700"/>
        </a:accent6>
        <a:hlink>
          <a:srgbClr val="296500"/>
        </a:hlink>
        <a:folHlink>
          <a:srgbClr val="4665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586614"/>
        </a:accent1>
        <a:accent2>
          <a:srgbClr val="295966"/>
        </a:accent2>
        <a:accent3>
          <a:srgbClr val="FFFFFF"/>
        </a:accent3>
        <a:accent4>
          <a:srgbClr val="000000"/>
        </a:accent4>
        <a:accent5>
          <a:srgbClr val="B4B8AA"/>
        </a:accent5>
        <a:accent6>
          <a:srgbClr val="24505C"/>
        </a:accent6>
        <a:hlink>
          <a:srgbClr val="735F22"/>
        </a:hlink>
        <a:folHlink>
          <a:srgbClr val="3A73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7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406B"/>
        </a:accent1>
        <a:accent2>
          <a:srgbClr val="804E33"/>
        </a:accent2>
        <a:accent3>
          <a:srgbClr val="FFFFFF"/>
        </a:accent3>
        <a:accent4>
          <a:srgbClr val="000000"/>
        </a:accent4>
        <a:accent5>
          <a:srgbClr val="C0AFBA"/>
        </a:accent5>
        <a:accent6>
          <a:srgbClr val="73462D"/>
        </a:accent6>
        <a:hlink>
          <a:srgbClr val="356614"/>
        </a:hlink>
        <a:folHlink>
          <a:srgbClr val="3A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C3F48"/>
        </a:accent1>
        <a:accent2>
          <a:srgbClr val="3D7317"/>
        </a:accent2>
        <a:accent3>
          <a:srgbClr val="FFFFFF"/>
        </a:accent3>
        <a:accent4>
          <a:srgbClr val="000000"/>
        </a:accent4>
        <a:accent5>
          <a:srgbClr val="C5AFB1"/>
        </a:accent5>
        <a:accent6>
          <a:srgbClr val="366814"/>
        </a:accent6>
        <a:hlink>
          <a:srgbClr val="404080"/>
        </a:hlink>
        <a:folHlink>
          <a:srgbClr val="7363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00A5C9"/>
        </a:accent1>
        <a:accent2>
          <a:srgbClr val="427D89"/>
        </a:accent2>
        <a:accent3>
          <a:srgbClr val="FFFFFF"/>
        </a:accent3>
        <a:accent4>
          <a:srgbClr val="000000"/>
        </a:accent4>
        <a:accent5>
          <a:srgbClr val="AACFE1"/>
        </a:accent5>
        <a:accent6>
          <a:srgbClr val="3B717C"/>
        </a:accent6>
        <a:hlink>
          <a:srgbClr val="006880"/>
        </a:hlink>
        <a:folHlink>
          <a:srgbClr val="005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1F5499"/>
        </a:accent1>
        <a:accent2>
          <a:srgbClr val="1D8019"/>
        </a:accent2>
        <a:accent3>
          <a:srgbClr val="FFFFFF"/>
        </a:accent3>
        <a:accent4>
          <a:srgbClr val="000000"/>
        </a:accent4>
        <a:accent5>
          <a:srgbClr val="ABB3CA"/>
        </a:accent5>
        <a:accent6>
          <a:srgbClr val="197316"/>
        </a:accent6>
        <a:hlink>
          <a:srgbClr val="218BA3"/>
        </a:hlink>
        <a:folHlink>
          <a:srgbClr val="574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0393B"/>
        </a:accent1>
        <a:accent2>
          <a:srgbClr val="196D80"/>
        </a:accent2>
        <a:accent3>
          <a:srgbClr val="FFFFFF"/>
        </a:accent3>
        <a:accent4>
          <a:srgbClr val="000000"/>
        </a:accent4>
        <a:accent5>
          <a:srgbClr val="C0AEAF"/>
        </a:accent5>
        <a:accent6>
          <a:srgbClr val="166273"/>
        </a:accent6>
        <a:hlink>
          <a:srgbClr val="805519"/>
        </a:hlink>
        <a:folHlink>
          <a:srgbClr val="8039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666514"/>
        </a:accent1>
        <a:accent2>
          <a:srgbClr val="145766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114E5C"/>
        </a:accent6>
        <a:hlink>
          <a:srgbClr val="664029"/>
        </a:hlink>
        <a:folHlink>
          <a:srgbClr val="5C34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2557</Words>
  <Application>Microsoft Office PowerPoint</Application>
  <PresentationFormat>Экран (4:3)</PresentationFormat>
  <Paragraphs>216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1_ind_0183_slide</vt:lpstr>
      <vt:lpstr>Исполнительная</vt:lpstr>
      <vt:lpstr>Революционный процесс в России 1917 года.</vt:lpstr>
      <vt:lpstr> Революция в теории К. Маркса и Ф. Энгельса</vt:lpstr>
      <vt:lpstr>Альтернативные концепции: Макс Вебер</vt:lpstr>
      <vt:lpstr>Альтернативные концепции: Питирим Сорокин</vt:lpstr>
      <vt:lpstr>Альтернативные концепции. Вильфредо Парето</vt:lpstr>
      <vt:lpstr>Альтернативные концепции: Норт Д., Уоллис Д., Вайнгаст Б. «Насилие и социальные порядки» 2011 г.</vt:lpstr>
      <vt:lpstr>Революция модерна.</vt:lpstr>
      <vt:lpstr>Революция архаики</vt:lpstr>
      <vt:lpstr>Революция 1917 г. в России</vt:lpstr>
      <vt:lpstr>Стадии протекания революционного процесса:</vt:lpstr>
      <vt:lpstr>Первая стадия: свержение действующей власти</vt:lpstr>
      <vt:lpstr>Альтернативные центры власти:</vt:lpstr>
      <vt:lpstr>Альтернативный центр власти в России начала 1917 г.</vt:lpstr>
      <vt:lpstr>Стадии протекания революционного процесса. Вторая стадия: перехват власти.</vt:lpstr>
      <vt:lpstr>Реализация второй стадии</vt:lpstr>
      <vt:lpstr>Характерная черта: на стадии «перехвата власти» формируются условия для начала гражданской войны</vt:lpstr>
      <vt:lpstr>Третья стадия: «диктатура уравнителей»</vt:lpstr>
      <vt:lpstr>«Диктатуры уравнителей» в истории человечества:</vt:lpstr>
      <vt:lpstr>Варианты остановки революции:</vt:lpstr>
      <vt:lpstr>Попытки остановить революцию в России: </vt:lpstr>
      <vt:lpstr>Акторы Гражданской войны: диктатура большевиков</vt:lpstr>
      <vt:lpstr>Акторы гражданской войны: национальные военные силы</vt:lpstr>
      <vt:lpstr>Акторы гражданской войны: демократические правительства </vt:lpstr>
      <vt:lpstr>Акторы гражданской войны: «белое движение»</vt:lpstr>
      <vt:lpstr>А.В. Колчак: «Обращение к населению России»: </vt:lpstr>
      <vt:lpstr>Акторы гражданской войны: «партизанщина»</vt:lpstr>
      <vt:lpstr>Тактические новации гражданской войны</vt:lpstr>
      <vt:lpstr>Презентация PowerPoint</vt:lpstr>
      <vt:lpstr>Новая военная тактика в художественном образе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89</cp:revision>
  <dcterms:created xsi:type="dcterms:W3CDTF">2017-01-08T10:15:54Z</dcterms:created>
  <dcterms:modified xsi:type="dcterms:W3CDTF">2021-10-21T07:17:57Z</dcterms:modified>
</cp:coreProperties>
</file>